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  <p:sldMasterId id="2147483672" r:id="rId3"/>
  </p:sldMasterIdLst>
  <p:notesMasterIdLst>
    <p:notesMasterId r:id="rId27"/>
  </p:notesMasterIdLst>
  <p:sldIdLst>
    <p:sldId id="448" r:id="rId4"/>
    <p:sldId id="533" r:id="rId5"/>
    <p:sldId id="486" r:id="rId6"/>
    <p:sldId id="487" r:id="rId7"/>
    <p:sldId id="488" r:id="rId8"/>
    <p:sldId id="539" r:id="rId9"/>
    <p:sldId id="540" r:id="rId10"/>
    <p:sldId id="541" r:id="rId11"/>
    <p:sldId id="495" r:id="rId12"/>
    <p:sldId id="544" r:id="rId13"/>
    <p:sldId id="545" r:id="rId14"/>
    <p:sldId id="546" r:id="rId15"/>
    <p:sldId id="547" r:id="rId16"/>
    <p:sldId id="548" r:id="rId17"/>
    <p:sldId id="549" r:id="rId18"/>
    <p:sldId id="550" r:id="rId19"/>
    <p:sldId id="551" r:id="rId20"/>
    <p:sldId id="552" r:id="rId21"/>
    <p:sldId id="524" r:id="rId22"/>
    <p:sldId id="526" r:id="rId23"/>
    <p:sldId id="527" r:id="rId24"/>
    <p:sldId id="528" r:id="rId25"/>
    <p:sldId id="564" r:id="rId26"/>
  </p:sldIdLst>
  <p:sldSz cx="9144000" cy="6858000" type="screen4x3"/>
  <p:notesSz cx="6858000" cy="9144000"/>
  <p:embeddedFontLst>
    <p:embeddedFont>
      <p:font typeface="楷体_GB2312" panose="02010600030101010101" charset="-122"/>
      <p:regular r:id="rId28"/>
    </p:embeddedFont>
    <p:embeddedFont>
      <p:font typeface="Gulim" panose="020B0600000101010101" pitchFamily="34" charset="-127"/>
      <p:regular r:id="rId29"/>
    </p:embeddedFont>
    <p:embeddedFont>
      <p:font typeface="Bodoni MT Condensed" panose="02070606080606020203" pitchFamily="18" charset="0"/>
      <p:regular r:id="rId30"/>
      <p:bold r:id="rId31"/>
      <p:italic r:id="rId32"/>
      <p:boldItalic r:id="rId33"/>
    </p:embeddedFont>
    <p:embeddedFont>
      <p:font typeface="楷体" panose="02010609060101010101" pitchFamily="49" charset="-122"/>
      <p:regular r:id="rId34"/>
    </p:embeddedFont>
    <p:embeddedFont>
      <p:font typeface="Comic Sans MS" panose="030F0702030302020204" pitchFamily="66" charset="0"/>
      <p:regular r:id="rId35"/>
      <p:bold r:id="rId36"/>
    </p:embeddedFont>
    <p:embeddedFont>
      <p:font typeface="Helvetica" panose="020B0604020202020204" pitchFamily="34" charset="0"/>
      <p:regular r:id="rId37"/>
      <p:bold r:id="rId38"/>
      <p:italic r:id="rId39"/>
      <p:boldItalic r:id="rId40"/>
    </p:embeddedFont>
    <p:embeddedFont>
      <p:font typeface="Georgia" panose="02040502050405020303" pitchFamily="18" charset="0"/>
      <p:regular r:id="rId41"/>
      <p:bold r:id="rId42"/>
      <p:italic r:id="rId43"/>
      <p:boldItalic r:id="rId44"/>
    </p:embeddedFont>
    <p:embeddedFont>
      <p:font typeface="Arial Unicode MS" panose="020B0604020202020204" pitchFamily="34" charset="-122"/>
      <p:regular r:id="rId45"/>
    </p:embeddedFont>
    <p:embeddedFont>
      <p:font typeface="华文行楷" panose="02010800040101010101" pitchFamily="2" charset="-122"/>
      <p:regular r:id="rId46"/>
    </p:embeddedFont>
    <p:embeddedFont>
      <p:font typeface="Cooper Black" panose="0208090404030B020404" pitchFamily="18" charset="0"/>
      <p:regular r:id="rId47"/>
    </p:embeddedFont>
    <p:embeddedFont>
      <p:font typeface="PMingLiU" panose="02020500000000000000" pitchFamily="18" charset="-120"/>
      <p:regular r:id="rId48"/>
    </p:embeddedFont>
    <p:embeddedFont>
      <p:font typeface="华文彩云" panose="02010800040101010101" pitchFamily="2" charset="-122"/>
      <p:regular r:id="rId49"/>
    </p:embeddedFont>
    <p:embeddedFont>
      <p:font typeface="Calibri" panose="020F0502020204030204" pitchFamily="34" charset="0"/>
      <p:regular r:id="rId50"/>
      <p:bold r:id="rId51"/>
      <p:italic r:id="rId52"/>
      <p:boldItalic r:id="rId53"/>
    </p:embeddedFont>
    <p:embeddedFont>
      <p:font typeface="华文楷体" panose="02010600040101010101" pitchFamily="2" charset="-122"/>
      <p:regular r:id="rId54"/>
    </p:embeddedFont>
  </p:embeddedFont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99"/>
    <a:srgbClr val="FF9900"/>
    <a:srgbClr val="336600"/>
    <a:srgbClr val="FF6600"/>
    <a:srgbClr val="2DC8FF"/>
    <a:srgbClr val="8E0000"/>
    <a:srgbClr val="71AE0E"/>
    <a:srgbClr val="B4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FECB4D8-DB02-4DC6-A0A2-4F2EBAE1DC90}" styleName="中度样式 1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0A1B5D5-9B99-4C35-A422-299274C87663}" styleName="中度样式 1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45" autoAdjust="0"/>
    <p:restoredTop sz="99893" autoAdjust="0"/>
  </p:normalViewPr>
  <p:slideViewPr>
    <p:cSldViewPr snapToObjects="1">
      <p:cViewPr>
        <p:scale>
          <a:sx n="100" d="100"/>
          <a:sy n="100" d="100"/>
        </p:scale>
        <p:origin x="-2070" y="-2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12.fntdata"/><Relationship Id="rId21" Type="http://schemas.openxmlformats.org/officeDocument/2006/relationships/slide" Target="slides/slide18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font" Target="fonts/font23.fntdata"/><Relationship Id="rId55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2.fntdata"/><Relationship Id="rId41" Type="http://schemas.openxmlformats.org/officeDocument/2006/relationships/font" Target="fonts/font14.fntdata"/><Relationship Id="rId54" Type="http://schemas.openxmlformats.org/officeDocument/2006/relationships/font" Target="fonts/font2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openxmlformats.org/officeDocument/2006/relationships/font" Target="fonts/font26.fntdata"/><Relationship Id="rId58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font" Target="fonts/font22.fntdata"/><Relationship Id="rId57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font" Target="fonts/font2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56" Type="http://schemas.openxmlformats.org/officeDocument/2006/relationships/viewProps" Target="viewProps.xml"/><Relationship Id="rId8" Type="http://schemas.openxmlformats.org/officeDocument/2006/relationships/slide" Target="slides/slide5.xml"/><Relationship Id="rId51" Type="http://schemas.openxmlformats.org/officeDocument/2006/relationships/font" Target="fonts/font24.fntdata"/><Relationship Id="rId3" Type="http://schemas.openxmlformats.org/officeDocument/2006/relationships/slideMaster" Target="slideMasters/slideMaster3.xml"/></Relationships>
</file>

<file path=ppt/media/image1.png>
</file>

<file path=ppt/media/image10.jpeg>
</file>

<file path=ppt/media/image11.png>
</file>

<file path=ppt/media/image12.jpeg>
</file>

<file path=ppt/media/image2.tiff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D73C67E8-C679-4897-AED3-93979A339B8B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EB899986-02BC-46C7-840E-EC28C8D20CE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19618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161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1620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55C13E6C-1BF6-4768-ACFC-3C8059B80FAF}" type="slidenum">
              <a:rPr lang="zh-CN" altLang="en-US" sz="1200">
                <a:latin typeface="Calibri" pitchFamily="34" charset="0"/>
              </a:rPr>
              <a:pPr algn="r"/>
              <a:t>1</a:t>
            </a:fld>
            <a:endParaRPr lang="en-US" altLang="zh-CN" sz="120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769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57700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D42597E6-29FE-49F9-A549-C55D4C452A7F}" type="slidenum">
              <a:rPr lang="zh-CN" altLang="en-US" sz="1200">
                <a:latin typeface="Calibri" pitchFamily="34" charset="0"/>
              </a:rPr>
              <a:pPr algn="r"/>
              <a:t>17</a:t>
            </a:fld>
            <a:endParaRPr lang="en-US" altLang="zh-CN" sz="120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872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50532" name="灯片编号占位符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FAB4005-34A4-4504-AD9F-2131C3076C55}" type="slidenum">
              <a:rPr lang="zh-CN" altLang="en-US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19</a:t>
            </a:fld>
            <a:endParaRPr lang="zh-CN" altLang="en-US" smtClean="0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974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51556" name="灯片编号占位符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B070F36-969E-4014-AE7D-B7E3BEC96AFF}" type="slidenum">
              <a:rPr lang="zh-CN" altLang="en-US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20</a:t>
            </a:fld>
            <a:endParaRPr lang="zh-CN" altLang="en-US" smtClean="0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077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52580" name="灯片编号占位符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CDDE7BE-15F9-45D7-8C15-C5B744660E11}" type="slidenum">
              <a:rPr lang="zh-CN" altLang="en-US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21</a:t>
            </a:fld>
            <a:endParaRPr lang="zh-CN" altLang="en-US" smtClean="0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179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53604" name="灯片编号占位符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040831D-A36B-4054-88AA-35A9E0A7C437}" type="slidenum">
              <a:rPr lang="zh-CN" altLang="en-US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22</a:t>
            </a:fld>
            <a:endParaRPr lang="zh-CN" altLang="en-US" smtClean="0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950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41316" name="灯片编号占位符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9F6DFA9-6B2E-47C7-A2CC-A4B9BFF7484D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en-US" altLang="zh-CN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053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42340" name="灯片编号占位符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E375F58-B366-4488-9630-193E2F4468A3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</a:t>
            </a:fld>
            <a:endParaRPr lang="en-US" altLang="zh-CN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55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51556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13BFE40F-7FEE-44BD-999F-86D9D4E2DC0F}" type="slidenum">
              <a:rPr lang="zh-CN" altLang="en-US" sz="1200">
                <a:latin typeface="Calibri" pitchFamily="34" charset="0"/>
              </a:rPr>
              <a:pPr algn="r"/>
              <a:t>9</a:t>
            </a:fld>
            <a:endParaRPr lang="en-US" altLang="zh-CN" sz="120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257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52580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31BCBCC1-76DE-41F1-9AE7-A80FE30A192B}" type="slidenum">
              <a:rPr lang="zh-CN" altLang="en-US" sz="1200">
                <a:latin typeface="Calibri" pitchFamily="34" charset="0"/>
              </a:rPr>
              <a:pPr algn="r"/>
              <a:t>10</a:t>
            </a:fld>
            <a:endParaRPr lang="en-US" altLang="zh-CN" sz="120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0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53604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19C5BBD2-2031-4B3E-B192-80F5B1A313A7}" type="slidenum">
              <a:rPr lang="zh-CN" altLang="en-US" sz="1200">
                <a:latin typeface="Calibri" pitchFamily="34" charset="0"/>
              </a:rPr>
              <a:pPr algn="r"/>
              <a:t>11</a:t>
            </a:fld>
            <a:endParaRPr lang="en-US" altLang="zh-CN" sz="120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462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54628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8212E937-BFD7-4BF4-824B-951F66943523}" type="slidenum">
              <a:rPr lang="zh-CN" altLang="en-US" sz="1200">
                <a:latin typeface="Calibri" pitchFamily="34" charset="0"/>
              </a:rPr>
              <a:pPr algn="r"/>
              <a:t>13</a:t>
            </a:fld>
            <a:endParaRPr lang="en-US" altLang="zh-CN" sz="120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565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55652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2999F8DC-698F-4C3B-97BC-4FE9548C6FA2}" type="slidenum">
              <a:rPr lang="zh-CN" altLang="en-US" sz="1200">
                <a:latin typeface="Calibri" pitchFamily="34" charset="0"/>
              </a:rPr>
              <a:pPr algn="r"/>
              <a:t>14</a:t>
            </a:fld>
            <a:endParaRPr lang="en-US" altLang="zh-CN" sz="120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667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56676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7F993699-1336-4177-B284-A4CF29979B9F}" type="slidenum">
              <a:rPr lang="zh-CN" altLang="en-US" sz="1200">
                <a:latin typeface="Calibri" pitchFamily="34" charset="0"/>
              </a:rPr>
              <a:pPr algn="r"/>
              <a:t>16</a:t>
            </a:fld>
            <a:endParaRPr lang="en-US" altLang="zh-CN" sz="1200">
              <a:latin typeface="Calibri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2CD55E-91CF-48B5-99E7-8A5FB9C064EB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976BE5-5677-4297-92D1-1C8DA3F59BE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5DC41F-E16C-48E4-9CEE-DDD35465CA72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80D792-DAC8-4BC8-9DC8-FE3F4788057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C5DFFE-7CBB-40B6-A221-0FE939FEA9A8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14FEF1-A261-433A-98DA-0B72B66D9FE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E319F7-BE3D-4D05-8CAC-4E6437D0A606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C03E12-3C72-4B86-A0C9-53AC2B89194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E1DBEA-C411-4C19-9D5F-7255387CC63A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9E6ED8-202A-41B8-B49A-9AF1DCC4288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1E9B33-8A3D-4AB9-9DE6-4BDF86C9D6D5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B1097E-6009-4A2B-90A0-D5D5E0A8094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382641-8B56-4BA8-8F37-FCA5C31F3E1E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5DFD1B-3F5B-4B39-9B05-82A1F92B13C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FCC380-82D3-458D-B76F-E14D0CED5C0A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484F38-4CF0-4804-B63A-4AB83BE9AC0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D74476-8696-4033-8006-FE67577733F2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63B8AE-5F23-4BDD-9783-7F7654843B5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383163-B722-4B66-8F6C-C948F8AB22AB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5E198D-6CD6-43CA-B3A8-377DF6DB264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D88288-2E6F-4689-9D2E-8A5D6FE240C6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35CFF2-3CB6-410D-8288-26199D57FC0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5062C1-3276-4CBA-9400-59D6F551B795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2F7AF5-65D0-4DA8-A7C7-34CEC1565D6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E44834-A0BE-44BF-85F9-A0BDE3176E3F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A1E0A8-131A-4A32-8F8E-8C34FEFBDCF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D9B57A-264B-484C-9602-55DE63552424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DF95C0-6A8B-4B3D-B7C4-BFDC6129C12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B8E7B9-A149-48D4-91BF-8E8DB5078B40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1F23B0-62B6-4AD3-A1A0-1F8C8200FFE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791568-DAA9-49C1-BE42-3FE4037131F4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22A139-0446-483C-8742-4FFD64F28C0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C095C7-6605-4810-96DE-F7CDCC8941C0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D026A5-3E70-4AD4-B5DB-22F9FDAB5B2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023494-21C7-465C-B569-5F4FD5C74A55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864944-F68D-40E3-80CF-D456DB68B07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256247-B7D7-4470-A8FB-6EF2619EB8BC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ED25F9-6516-4C9B-A05F-FB34FF9115E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0557A9-0D37-46B0-887F-2C6B0BD373EA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0E704A-2D2E-4CA8-8400-883B2151A20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1841AB-E880-4403-B86E-A13363AB7D9E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E2DEB7-54BB-43B9-AE32-54536836D69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908A5E-3E72-438F-A78C-583E7F8CFC46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4187C9-365B-4706-88E5-7A4DA12E9A0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438D61-EA77-4F3D-A43E-41FD3E8DB988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AFF19-9064-45AE-8DC4-133A5AF29C6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503290-4B98-4836-835A-FB3A8E98AC98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3CDAC7-7918-4A25-831E-F67A0C4EE8A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269012-BCD1-4EA6-A00D-10DA326362CA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8F0C1C-8500-455E-9D05-3865FF1CCA1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D9D527-B889-4D54-BF22-F5E6D798A811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3C03BF-BA88-450F-99AB-2D271CF04AA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2870CF-8EF6-4910-B94F-6CC2D3305C24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43E621-DE40-42FF-9BF8-D0AB2F8203F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CD3636-0715-4940-9F6C-5CF731005678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E8D5CF-6B07-4E8C-9795-FFDB6D442DB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1FEE3E-6F1D-4861-A35C-974D64CBC741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421A4E-B50A-4CB7-B276-3A82660C3D0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C84140-D565-4FC6-A60F-EE672B65C343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C16713-B2AD-44B7-912D-84BD6B9B4A3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383D37-EDF2-42FD-953C-1B4336E48682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5A1CDC-6742-4394-91C6-943A80D8C7F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A72F5D-F9AB-497F-8FCD-608EAC02B1EB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AD00C1-80E3-46C4-B90B-91140E02195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043B69-C0CA-49AD-8C33-40FA8536B574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104E7A-A5F0-43A5-9049-F24B08056B0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65EE484D-6716-447F-99F5-CE78E19A76FC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64DC28B3-5B08-41CA-B59D-444C74DD53D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2051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AD352430-17EA-45C3-AC95-302790A5B53F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9A2722E6-5F06-4DE8-961D-33C6EB52894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3075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28DE279-3A85-41E0-8BAC-D630EE718E58}" type="datetimeFigureOut">
              <a:rPr lang="zh-CN" altLang="en-US"/>
              <a:pPr>
                <a:defRPr/>
              </a:pPr>
              <a:t>2016/9/7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7CFF15B7-91A9-4345-981B-DCCE454593D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slide" Target="slide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slide" Target="slid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slide" Target="slide2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slide" Target="slid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slide" Target="slide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slide" Target="slide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2.xml"/><Relationship Id="rId5" Type="http://schemas.openxmlformats.org/officeDocument/2006/relationships/image" Target="../media/image5.png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slide" Target="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image" Target="../media/image5.png"/><Relationship Id="rId4" Type="http://schemas.openxmlformats.org/officeDocument/2006/relationships/image" Target="../media/image9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Relationship Id="rId6" Type="http://schemas.openxmlformats.org/officeDocument/2006/relationships/slide" Target="slide2.xml"/><Relationship Id="rId5" Type="http://schemas.openxmlformats.org/officeDocument/2006/relationships/image" Target="../media/image5.png"/><Relationship Id="rId4" Type="http://schemas.openxmlformats.org/officeDocument/2006/relationships/image" Target="../media/image9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image" Target="../media/image8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10.jpeg"/><Relationship Id="rId4" Type="http://schemas.openxmlformats.org/officeDocument/2006/relationships/slide" Target="slide2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8" name="组合 16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32" name="Rectangle 10"/>
            <p:cNvSpPr/>
            <p:nvPr/>
          </p:nvSpPr>
          <p:spPr>
            <a:xfrm>
              <a:off x="0" y="6318250"/>
              <a:ext cx="9144000" cy="539750"/>
            </a:xfrm>
            <a:prstGeom prst="rect">
              <a:avLst/>
            </a:prstGeom>
            <a:solidFill>
              <a:srgbClr val="99CC00">
                <a:alpha val="84706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2" name="Rectangle 27"/>
            <p:cNvSpPr/>
            <p:nvPr/>
          </p:nvSpPr>
          <p:spPr>
            <a:xfrm>
              <a:off x="0" y="0"/>
              <a:ext cx="9144000" cy="99059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rgbClr val="FFFFFF"/>
                </a:gs>
              </a:gsLst>
              <a:lin ang="16200000" scaled="0"/>
              <a:tileRect/>
            </a:gradFill>
            <a:effectLst>
              <a:glow>
                <a:schemeClr val="tx1">
                  <a:lumMod val="50000"/>
                  <a:lumOff val="50000"/>
                </a:schemeClr>
              </a:glow>
              <a:outerShdw dist="23000" dir="5400000" sx="0" sy="0" rotWithShape="0">
                <a:srgbClr val="000000"/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pic>
          <p:nvPicPr>
            <p:cNvPr id="4107" name="图片 4" descr="新视野大学ppt首页标题字-02.png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34925"/>
              <a:ext cx="9144000" cy="15875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Rectangle 5"/>
            <p:cNvSpPr/>
            <p:nvPr/>
          </p:nvSpPr>
          <p:spPr>
            <a:xfrm>
              <a:off x="4932363" y="128588"/>
              <a:ext cx="1371600" cy="70802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zh-CN" sz="4000" b="1" i="1">
                  <a:solidFill>
                    <a:srgbClr val="0B856D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方正大黑简体"/>
                  <a:ea typeface="方正大黑简体"/>
                  <a:cs typeface="方正大黑简体"/>
                </a:rPr>
                <a:t>3</a:t>
              </a:r>
            </a:p>
          </p:txBody>
        </p:sp>
        <p:grpSp>
          <p:nvGrpSpPr>
            <p:cNvPr id="4109" name="组合 14"/>
            <p:cNvGrpSpPr>
              <a:grpSpLocks/>
            </p:cNvGrpSpPr>
            <p:nvPr/>
          </p:nvGrpSpPr>
          <p:grpSpPr bwMode="auto">
            <a:xfrm>
              <a:off x="1943100" y="1412875"/>
              <a:ext cx="4516437" cy="2659067"/>
              <a:chOff x="3836683" y="195242"/>
              <a:chExt cx="4807019" cy="3863706"/>
            </a:xfrm>
          </p:grpSpPr>
          <p:sp>
            <p:nvSpPr>
              <p:cNvPr id="24" name="矩形 23"/>
              <p:cNvSpPr/>
              <p:nvPr/>
            </p:nvSpPr>
            <p:spPr>
              <a:xfrm>
                <a:off x="5428322" y="195242"/>
                <a:ext cx="1571363" cy="1903017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3">
                <a:schemeClr val="lt1"/>
              </a:lnRef>
              <a:fillRef idx="1">
                <a:schemeClr val="accent3"/>
              </a:fillRef>
              <a:effectRef idx="1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7072340" y="2199753"/>
                <a:ext cx="1571363" cy="1859189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3836683" y="2188219"/>
                <a:ext cx="1493640" cy="1859189"/>
              </a:xfrm>
              <a:prstGeom prst="rect">
                <a:avLst/>
              </a:prstGeom>
              <a:solidFill>
                <a:srgbClr val="9966FF"/>
              </a:solidFill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27" name="Text Box 14"/>
            <p:cNvSpPr txBox="1">
              <a:spLocks noChangeArrowheads="1"/>
            </p:cNvSpPr>
            <p:nvPr/>
          </p:nvSpPr>
          <p:spPr bwMode="auto">
            <a:xfrm>
              <a:off x="677863" y="4918075"/>
              <a:ext cx="7572375" cy="584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sx="1000" sy="1000" algn="ctr" rotWithShape="0">
                <a:schemeClr val="tx2"/>
              </a:outerShdw>
            </a:effectLst>
          </p:spPr>
          <p:txBody>
            <a:bodyPr>
              <a:spAutoFit/>
            </a:bodyPr>
            <a:lstStyle/>
            <a:p>
              <a:pPr algn="ctr" fontAlgn="auto" latinLnBrk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zh-CN" sz="3200" b="1" dirty="0">
                  <a:solidFill>
                    <a:schemeClr val="accent3">
                      <a:lumMod val="50000"/>
                    </a:schemeClr>
                  </a:solidFill>
                  <a:latin typeface="Georgia" pitchFamily="18" charset="0"/>
                  <a:ea typeface="Gulim" pitchFamily="34" charset="-127"/>
                </a:rPr>
                <a:t>Swimming through fear</a:t>
              </a:r>
              <a:endParaRPr lang="zh-CN" altLang="en-US" sz="3200" b="1" dirty="0">
                <a:solidFill>
                  <a:schemeClr val="accent3">
                    <a:lumMod val="50000"/>
                  </a:schemeClr>
                </a:solidFill>
                <a:latin typeface="Georgia" pitchFamily="18" charset="0"/>
                <a:ea typeface="Gulim" pitchFamily="34" charset="-127"/>
              </a:endParaRPr>
            </a:p>
          </p:txBody>
        </p:sp>
        <p:sp>
          <p:nvSpPr>
            <p:cNvPr id="28" name="Text Box 15"/>
            <p:cNvSpPr txBox="1">
              <a:spLocks noChangeArrowheads="1"/>
            </p:cNvSpPr>
            <p:nvPr/>
          </p:nvSpPr>
          <p:spPr bwMode="auto">
            <a:xfrm>
              <a:off x="1322388" y="4292600"/>
              <a:ext cx="6499225" cy="6461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dist="107763" dir="2700000" algn="ctr" rotWithShape="0">
                <a:schemeClr val="bg2">
                  <a:alpha val="50000"/>
                </a:schemeClr>
              </a:outerShdw>
            </a:effectLst>
          </p:spPr>
          <p:txBody>
            <a:bodyPr>
              <a:spAutoFit/>
            </a:bodyPr>
            <a:lstStyle/>
            <a:p>
              <a:pPr algn="ctr" fontAlgn="auto" latinLnBrk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kumimoji="1" lang="en-US" altLang="zh-CN" sz="3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华文彩云" pitchFamily="2" charset="-122"/>
                </a:rPr>
                <a:t>Unit 2 Section A</a:t>
              </a:r>
            </a:p>
          </p:txBody>
        </p:sp>
      </p:grpSp>
      <p:sp>
        <p:nvSpPr>
          <p:cNvPr id="4099" name="TextBox 45"/>
          <p:cNvSpPr txBox="1">
            <a:spLocks noChangeArrowheads="1"/>
          </p:cNvSpPr>
          <p:nvPr/>
        </p:nvSpPr>
        <p:spPr bwMode="auto">
          <a:xfrm>
            <a:off x="179388" y="6318250"/>
            <a:ext cx="10072687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1400" b="1">
                <a:solidFill>
                  <a:schemeClr val="bg1"/>
                </a:solidFill>
                <a:latin typeface="Bodoni MT Condensed"/>
              </a:rPr>
              <a:t>FOREIGN LANGUAGE TEACHING AND RESEARCH PRESS      </a:t>
            </a:r>
          </a:p>
          <a:p>
            <a:r>
              <a:rPr lang="en-US" altLang="zh-CN" sz="1400" b="1">
                <a:solidFill>
                  <a:schemeClr val="bg1"/>
                </a:solidFill>
                <a:latin typeface="Bodoni MT Condensed"/>
              </a:rPr>
              <a:t>AIR FORCE ENGINEERING UNIVERSITY</a:t>
            </a:r>
            <a:endParaRPr lang="zh-CN" altLang="en-US" sz="1400" b="1">
              <a:solidFill>
                <a:schemeClr val="bg1"/>
              </a:solidFill>
              <a:latin typeface="Bodoni MT Condensed"/>
            </a:endParaRPr>
          </a:p>
        </p:txBody>
      </p:sp>
      <p:pic>
        <p:nvPicPr>
          <p:cNvPr id="19" name="Picture 12" descr="D:\找图\新视野读写3\新视野读写3册 大图原图\新视野大学英语（第三版）读写教程3 课首图 黑白图\U2\新视野大学英语（第三版）读写教程3 128372006.tif"/>
          <p:cNvPicPr>
            <a:picLocks noChangeAspect="1" noChangeArrowheads="1"/>
          </p:cNvPicPr>
          <p:nvPr/>
        </p:nvPicPr>
        <p:blipFill>
          <a:blip r:embed="rId4"/>
          <a:srcRect r="34312"/>
          <a:stretch>
            <a:fillRect/>
          </a:stretch>
        </p:blipFill>
        <p:spPr bwMode="auto">
          <a:xfrm>
            <a:off x="1943100" y="1472878"/>
            <a:ext cx="1403350" cy="126501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9" name="Picture 13" descr="D:\找图\新视野读写3\新视野读写3册 大图原图\新视野大学英语（第三版）读写教程3 103058113.jpg"/>
          <p:cNvPicPr>
            <a:picLocks noChangeAspect="1" noChangeArrowheads="1"/>
          </p:cNvPicPr>
          <p:nvPr/>
        </p:nvPicPr>
        <p:blipFill>
          <a:blip r:embed="rId5" cstate="print"/>
          <a:srcRect l="11641" r="13477"/>
          <a:stretch>
            <a:fillRect/>
          </a:stretch>
        </p:blipFill>
        <p:spPr bwMode="auto">
          <a:xfrm>
            <a:off x="357158" y="2823402"/>
            <a:ext cx="1493838" cy="1263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0" name="Picture 19"/>
          <p:cNvPicPr>
            <a:picLocks noChangeAspect="1" noChangeArrowheads="1"/>
          </p:cNvPicPr>
          <p:nvPr/>
        </p:nvPicPr>
        <p:blipFill>
          <a:blip r:embed="rId6" cstate="print"/>
          <a:srcRect r="27424"/>
          <a:stretch>
            <a:fillRect/>
          </a:stretch>
        </p:blipFill>
        <p:spPr bwMode="auto">
          <a:xfrm>
            <a:off x="3438524" y="2813354"/>
            <a:ext cx="1476375" cy="126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1"/>
          <p:cNvSpPr>
            <a:spLocks noChangeArrowheads="1"/>
          </p:cNvSpPr>
          <p:nvPr/>
        </p:nvSpPr>
        <p:spPr bwMode="auto">
          <a:xfrm>
            <a:off x="1538288" y="2000250"/>
            <a:ext cx="5976937" cy="892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600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没有什么比</a:t>
            </a:r>
            <a:r>
              <a:rPr lang="zh-CN" altLang="en-US" sz="2600">
                <a:latin typeface="华文行楷" pitchFamily="2" charset="-122"/>
                <a:ea typeface="华文行楷" pitchFamily="2" charset="-122"/>
              </a:rPr>
              <a:t>水让我</a:t>
            </a:r>
            <a:r>
              <a:rPr lang="zh-CN" altLang="en-US" sz="2600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更</a:t>
            </a:r>
            <a:r>
              <a:rPr lang="zh-CN" altLang="en-US" sz="2600">
                <a:latin typeface="华文行楷" pitchFamily="2" charset="-122"/>
                <a:ea typeface="华文行楷" pitchFamily="2" charset="-122"/>
              </a:rPr>
              <a:t>害怕了。</a:t>
            </a:r>
          </a:p>
          <a:p>
            <a:endParaRPr lang="zh-CN" altLang="en-US" sz="2600">
              <a:latin typeface="华文行楷" pitchFamily="2" charset="-122"/>
              <a:ea typeface="华文行楷" pitchFamily="2" charset="-122"/>
            </a:endParaRPr>
          </a:p>
        </p:txBody>
      </p:sp>
      <p:sp>
        <p:nvSpPr>
          <p:cNvPr id="55299" name="TextBox 4"/>
          <p:cNvSpPr txBox="1">
            <a:spLocks noChangeArrowheads="1"/>
          </p:cNvSpPr>
          <p:nvPr/>
        </p:nvSpPr>
        <p:spPr bwMode="auto">
          <a:xfrm>
            <a:off x="1538288" y="1214438"/>
            <a:ext cx="195262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原句译文</a:t>
            </a:r>
          </a:p>
        </p:txBody>
      </p:sp>
      <p:sp>
        <p:nvSpPr>
          <p:cNvPr id="55300" name="TextBox 25"/>
          <p:cNvSpPr txBox="1">
            <a:spLocks noChangeArrowheads="1"/>
          </p:cNvSpPr>
          <p:nvPr/>
        </p:nvSpPr>
        <p:spPr bwMode="auto">
          <a:xfrm>
            <a:off x="1538288" y="3014663"/>
            <a:ext cx="1871662" cy="522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FF6600"/>
                </a:solidFill>
                <a:latin typeface="华文行楷" pitchFamily="2" charset="-122"/>
                <a:ea typeface="华文行楷" pitchFamily="2" charset="-122"/>
              </a:rPr>
              <a:t>逆译练习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1579563" y="4335463"/>
            <a:ext cx="6088062" cy="811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2800"/>
              </a:lnSpc>
              <a:spcBef>
                <a:spcPct val="50000"/>
              </a:spcBef>
            </a:pPr>
            <a:r>
              <a:rPr lang="en-US" altLang="zh-CN" sz="2600" b="1">
                <a:solidFill>
                  <a:srgbClr val="FF6600"/>
                </a:solidFill>
                <a:latin typeface="Helvetica" pitchFamily="34" charset="0"/>
              </a:rPr>
              <a:t>Nothing</a:t>
            </a:r>
            <a:r>
              <a:rPr lang="en-US" altLang="zh-CN" sz="2600">
                <a:latin typeface="Helvetica" pitchFamily="34" charset="0"/>
              </a:rPr>
              <a:t> scared me </a:t>
            </a:r>
            <a:r>
              <a:rPr lang="en-US" altLang="zh-CN" sz="2600" b="1">
                <a:solidFill>
                  <a:srgbClr val="FF6600"/>
                </a:solidFill>
                <a:latin typeface="Helvetica" pitchFamily="34" charset="0"/>
              </a:rPr>
              <a:t>as much as </a:t>
            </a:r>
            <a:r>
              <a:rPr lang="en-US" altLang="zh-CN" sz="2600">
                <a:latin typeface="Helvetica" pitchFamily="34" charset="0"/>
              </a:rPr>
              <a:t>water. (Para. 1, L1)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551677" y="1738313"/>
            <a:ext cx="5893698" cy="0"/>
          </a:xfrm>
          <a:prstGeom prst="line">
            <a:avLst/>
          </a:prstGeom>
          <a:ln>
            <a:solidFill>
              <a:srgbClr val="B40000"/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558027" y="3536950"/>
            <a:ext cx="5893698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hlinkClick r:id="" action="ppaction://hlinkshowjump?jump=nextslide"/>
          </p:cNvPr>
          <p:cNvSpPr txBox="1"/>
          <p:nvPr/>
        </p:nvSpPr>
        <p:spPr>
          <a:xfrm>
            <a:off x="5929313" y="5429250"/>
            <a:ext cx="1522412" cy="733425"/>
          </a:xfrm>
          <a:prstGeom prst="rightArrow">
            <a:avLst/>
          </a:prstGeo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/>
              <a:t>句型提炼</a:t>
            </a:r>
          </a:p>
        </p:txBody>
      </p:sp>
      <p:grpSp>
        <p:nvGrpSpPr>
          <p:cNvPr id="55306" name="组合 10"/>
          <p:cNvGrpSpPr>
            <a:grpSpLocks/>
          </p:cNvGrpSpPr>
          <p:nvPr/>
        </p:nvGrpSpPr>
        <p:grpSpPr bwMode="auto">
          <a:xfrm>
            <a:off x="1588" y="-26988"/>
            <a:ext cx="7443787" cy="1152526"/>
            <a:chOff x="-14288" y="-27384"/>
            <a:chExt cx="7444331" cy="1152525"/>
          </a:xfrm>
        </p:grpSpPr>
        <p:pic>
          <p:nvPicPr>
            <p:cNvPr id="55307" name="Picture 2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14288" y="-27384"/>
              <a:ext cx="4014784" cy="1152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TextBox 14">
              <a:hlinkClick r:id="rId4" action="ppaction://hlinksldjump"/>
            </p:cNvPr>
            <p:cNvSpPr txBox="1"/>
            <p:nvPr/>
          </p:nvSpPr>
          <p:spPr>
            <a:xfrm>
              <a:off x="192102" y="471092"/>
              <a:ext cx="2508433" cy="43021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2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itchFamily="66" charset="0"/>
                  <a:ea typeface="+mn-ea"/>
                </a:rPr>
                <a:t>Language focus</a:t>
              </a:r>
              <a:endParaRPr lang="zh-CN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  <a:ea typeface="+mn-ea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4130977" y="559991"/>
              <a:ext cx="3299066" cy="4921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600" b="1" dirty="0">
                  <a:solidFill>
                    <a:schemeClr val="accent6">
                      <a:lumMod val="75000"/>
                    </a:schemeClr>
                  </a:solidFill>
                  <a:latin typeface="Helvetica"/>
                </a:rPr>
                <a:t>Functional patterns</a:t>
              </a:r>
              <a:endParaRPr lang="zh-CN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1"/>
          <p:cNvSpPr>
            <a:spLocks noChangeArrowheads="1"/>
          </p:cNvSpPr>
          <p:nvPr/>
        </p:nvSpPr>
        <p:spPr bwMode="auto">
          <a:xfrm>
            <a:off x="1584325" y="2143125"/>
            <a:ext cx="6273800" cy="450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2800"/>
              </a:lnSpc>
            </a:pPr>
            <a:r>
              <a:rPr lang="en-US" altLang="zh-CN" sz="2600">
                <a:latin typeface="Helvetica" pitchFamily="34" charset="0"/>
                <a:ea typeface="华文行楷" pitchFamily="2" charset="-122"/>
              </a:rPr>
              <a:t>Nothing … as much as 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38288" y="1214438"/>
            <a:ext cx="1952625" cy="523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chemeClr val="accent6">
                    <a:lumMod val="75000"/>
                  </a:schemeClr>
                </a:solidFill>
                <a:latin typeface="华文行楷" pitchFamily="2" charset="-122"/>
                <a:ea typeface="华文行楷" pitchFamily="2" charset="-122"/>
              </a:rPr>
              <a:t>句型提炼</a:t>
            </a:r>
          </a:p>
        </p:txBody>
      </p:sp>
      <p:sp>
        <p:nvSpPr>
          <p:cNvPr id="56324" name="TextBox 25"/>
          <p:cNvSpPr txBox="1">
            <a:spLocks noChangeArrowheads="1"/>
          </p:cNvSpPr>
          <p:nvPr/>
        </p:nvSpPr>
        <p:spPr bwMode="auto">
          <a:xfrm>
            <a:off x="1538288" y="3000375"/>
            <a:ext cx="1871662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71AE0E"/>
                </a:solidFill>
                <a:latin typeface="华文行楷" pitchFamily="2" charset="-122"/>
                <a:ea typeface="华文行楷" pitchFamily="2" charset="-122"/>
              </a:rPr>
              <a:t>应用提示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1579563" y="4110038"/>
            <a:ext cx="6088062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2800"/>
              </a:lnSpc>
              <a:spcBef>
                <a:spcPct val="50000"/>
              </a:spcBef>
            </a:pPr>
            <a:r>
              <a:rPr lang="zh-CN" altLang="en-US" sz="2600">
                <a:latin typeface="华文行楷" pitchFamily="2" charset="-122"/>
                <a:ea typeface="华文行楷" pitchFamily="2" charset="-122"/>
              </a:rPr>
              <a:t>否定比较级，用于表达</a:t>
            </a:r>
            <a:r>
              <a:rPr lang="en-US" altLang="en-US" sz="2600">
                <a:solidFill>
                  <a:srgbClr val="71AE0E"/>
                </a:solidFill>
                <a:latin typeface="华文行楷" pitchFamily="2" charset="-122"/>
                <a:ea typeface="华文行楷" pitchFamily="2" charset="-122"/>
              </a:rPr>
              <a:t>“</a:t>
            </a:r>
            <a:r>
              <a:rPr lang="zh-CN" altLang="en-US" sz="2600">
                <a:solidFill>
                  <a:srgbClr val="71AE0E"/>
                </a:solidFill>
                <a:latin typeface="华文行楷" pitchFamily="2" charset="-122"/>
                <a:ea typeface="华文行楷" pitchFamily="2" charset="-122"/>
              </a:rPr>
              <a:t>最</a:t>
            </a:r>
            <a:r>
              <a:rPr lang="en-US" altLang="en-US" sz="2600">
                <a:solidFill>
                  <a:srgbClr val="71AE0E"/>
                </a:solidFill>
                <a:latin typeface="华文行楷" pitchFamily="2" charset="-122"/>
                <a:ea typeface="华文行楷" pitchFamily="2" charset="-122"/>
              </a:rPr>
              <a:t>……”</a:t>
            </a:r>
            <a:r>
              <a:rPr lang="zh-CN" altLang="en-US" sz="2600">
                <a:latin typeface="华文行楷" pitchFamily="2" charset="-122"/>
                <a:ea typeface="华文行楷" pitchFamily="2" charset="-122"/>
              </a:rPr>
              <a:t>。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558027" y="3524250"/>
            <a:ext cx="5893698" cy="0"/>
          </a:xfrm>
          <a:prstGeom prst="line">
            <a:avLst/>
          </a:prstGeom>
          <a:ln>
            <a:solidFill>
              <a:srgbClr val="71AE0E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621299" y="1738313"/>
            <a:ext cx="5893698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32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5876925"/>
            <a:ext cx="4208463" cy="957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TextBox 17">
            <a:hlinkClick r:id="" action="ppaction://hlinkshowjump?jump=nextslide"/>
          </p:cNvPr>
          <p:cNvSpPr txBox="1"/>
          <p:nvPr/>
        </p:nvSpPr>
        <p:spPr>
          <a:xfrm>
            <a:off x="5929313" y="5429250"/>
            <a:ext cx="1522412" cy="733425"/>
          </a:xfrm>
          <a:prstGeom prst="rightArrow">
            <a:avLst/>
          </a:prstGeo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/>
              <a:t>句型应用</a:t>
            </a:r>
          </a:p>
        </p:txBody>
      </p:sp>
      <p:grpSp>
        <p:nvGrpSpPr>
          <p:cNvPr id="56331" name="组合 11"/>
          <p:cNvGrpSpPr>
            <a:grpSpLocks/>
          </p:cNvGrpSpPr>
          <p:nvPr/>
        </p:nvGrpSpPr>
        <p:grpSpPr bwMode="auto">
          <a:xfrm>
            <a:off x="1588" y="-26988"/>
            <a:ext cx="7443787" cy="1152526"/>
            <a:chOff x="-14288" y="-27384"/>
            <a:chExt cx="7444331" cy="1152525"/>
          </a:xfrm>
        </p:grpSpPr>
        <p:pic>
          <p:nvPicPr>
            <p:cNvPr id="56332" name="Picture 2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14288" y="-27384"/>
              <a:ext cx="4014784" cy="1152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TextBox 14">
              <a:hlinkClick r:id="rId5" action="ppaction://hlinksldjump"/>
            </p:cNvPr>
            <p:cNvSpPr txBox="1"/>
            <p:nvPr/>
          </p:nvSpPr>
          <p:spPr>
            <a:xfrm>
              <a:off x="192102" y="471092"/>
              <a:ext cx="2508433" cy="43021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2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itchFamily="66" charset="0"/>
                  <a:ea typeface="+mn-ea"/>
                </a:rPr>
                <a:t>Language focus</a:t>
              </a:r>
              <a:endParaRPr lang="zh-CN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  <a:ea typeface="+mn-ea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4130977" y="559991"/>
              <a:ext cx="3299066" cy="4921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600" b="1" dirty="0">
                  <a:solidFill>
                    <a:schemeClr val="accent6">
                      <a:lumMod val="75000"/>
                    </a:schemeClr>
                  </a:solidFill>
                  <a:latin typeface="Helvetica"/>
                </a:rPr>
                <a:t>Functional patterns</a:t>
              </a:r>
              <a:endParaRPr lang="zh-CN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2"/>
          <a:srcRect l="7280" t="15610"/>
          <a:stretch>
            <a:fillRect/>
          </a:stretch>
        </p:blipFill>
        <p:spPr bwMode="auto">
          <a:xfrm>
            <a:off x="857250" y="1500188"/>
            <a:ext cx="7745413" cy="515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文本框 5"/>
          <p:cNvSpPr txBox="1"/>
          <p:nvPr/>
        </p:nvSpPr>
        <p:spPr>
          <a:xfrm>
            <a:off x="1714480" y="4038905"/>
            <a:ext cx="2071702" cy="461665"/>
          </a:xfrm>
          <a:prstGeom prst="rect">
            <a:avLst/>
          </a:prstGeom>
          <a:solidFill>
            <a:srgbClr val="FFC000"/>
          </a:solidFill>
          <a:effectLst>
            <a:softEdge rad="127000"/>
          </a:effectLst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2400" dirty="0">
                <a:solidFill>
                  <a:schemeClr val="accent4">
                    <a:lumMod val="10000"/>
                  </a:schemeClr>
                </a:solidFill>
                <a:latin typeface="Helvetica" pitchFamily="34" charset="0"/>
                <a:ea typeface="+mn-ea"/>
              </a:rPr>
              <a:t>(</a:t>
            </a:r>
            <a:r>
              <a:rPr lang="en-US" altLang="zh-CN" sz="2400" dirty="0">
                <a:latin typeface="+mn-lt"/>
                <a:ea typeface="+mn-ea"/>
              </a:rPr>
              <a:t> bother /mind</a:t>
            </a:r>
            <a:r>
              <a:rPr kumimoji="1" lang="en-US" altLang="zh-CN" sz="2400" dirty="0">
                <a:solidFill>
                  <a:schemeClr val="accent4">
                    <a:lumMod val="10000"/>
                  </a:schemeClr>
                </a:solidFill>
                <a:latin typeface="Helvetica" pitchFamily="34" charset="0"/>
                <a:ea typeface="+mn-ea"/>
              </a:rPr>
              <a:t>) 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03350" y="2079625"/>
            <a:ext cx="1651000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典型例句</a:t>
            </a: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1547813" y="2659063"/>
            <a:ext cx="6515100" cy="555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35000"/>
              </a:lnSpc>
              <a:spcBef>
                <a:spcPct val="50000"/>
              </a:spcBef>
            </a:pPr>
            <a:r>
              <a:rPr lang="zh-CN" altLang="en-US" sz="2400">
                <a:latin typeface="华文行楷" pitchFamily="2" charset="-122"/>
                <a:ea typeface="华文行楷" pitchFamily="2" charset="-122"/>
              </a:rPr>
              <a:t>世界上最让人困扰的就是自己的心境。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403350" y="3436938"/>
            <a:ext cx="1651000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意群提示</a:t>
            </a:r>
          </a:p>
        </p:txBody>
      </p:sp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1500188" y="4643438"/>
            <a:ext cx="6357937" cy="811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lnSpc>
                <a:spcPts val="2800"/>
              </a:lnSpc>
              <a:spcBef>
                <a:spcPct val="50000"/>
              </a:spcBef>
            </a:pPr>
            <a:r>
              <a:rPr kumimoji="1" lang="en-US" altLang="zh-CN" sz="2400" b="1" i="1">
                <a:solidFill>
                  <a:srgbClr val="FF6600"/>
                </a:solidFill>
                <a:latin typeface="Helvetica" pitchFamily="34" charset="0"/>
              </a:rPr>
              <a:t>Nothing</a:t>
            </a:r>
            <a:r>
              <a:rPr kumimoji="1" lang="en-US" altLang="zh-CN" sz="2400">
                <a:latin typeface="Helvetica" pitchFamily="34" charset="0"/>
              </a:rPr>
              <a:t> in the world can bother you </a:t>
            </a:r>
            <a:r>
              <a:rPr kumimoji="1" lang="en-US" altLang="zh-CN" sz="2400" b="1" i="1">
                <a:solidFill>
                  <a:srgbClr val="FF6600"/>
                </a:solidFill>
                <a:latin typeface="Helvetica" pitchFamily="34" charset="0"/>
              </a:rPr>
              <a:t>as much as </a:t>
            </a:r>
            <a:r>
              <a:rPr kumimoji="1" lang="en-US" altLang="zh-CN" sz="2400">
                <a:latin typeface="Helvetica" pitchFamily="34" charset="0"/>
              </a:rPr>
              <a:t>your own mind.</a:t>
            </a:r>
          </a:p>
        </p:txBody>
      </p:sp>
      <p:grpSp>
        <p:nvGrpSpPr>
          <p:cNvPr id="57355" name="组合 9"/>
          <p:cNvGrpSpPr>
            <a:grpSpLocks/>
          </p:cNvGrpSpPr>
          <p:nvPr/>
        </p:nvGrpSpPr>
        <p:grpSpPr bwMode="auto">
          <a:xfrm>
            <a:off x="1588" y="-26988"/>
            <a:ext cx="7443787" cy="1152526"/>
            <a:chOff x="-14288" y="-27384"/>
            <a:chExt cx="7444331" cy="1152525"/>
          </a:xfrm>
        </p:grpSpPr>
        <p:pic>
          <p:nvPicPr>
            <p:cNvPr id="57356" name="Picture 2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14288" y="-27384"/>
              <a:ext cx="4014784" cy="1152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" name="TextBox 11">
              <a:hlinkClick r:id="rId4" action="ppaction://hlinksldjump"/>
            </p:cNvPr>
            <p:cNvSpPr txBox="1"/>
            <p:nvPr/>
          </p:nvSpPr>
          <p:spPr>
            <a:xfrm>
              <a:off x="192102" y="471092"/>
              <a:ext cx="2508433" cy="43021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2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itchFamily="66" charset="0"/>
                  <a:ea typeface="+mn-ea"/>
                </a:rPr>
                <a:t>Language focus</a:t>
              </a:r>
              <a:endParaRPr lang="zh-CN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  <a:ea typeface="+mn-ea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130977" y="559991"/>
              <a:ext cx="3299066" cy="4921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600" b="1" dirty="0">
                  <a:solidFill>
                    <a:schemeClr val="accent6">
                      <a:lumMod val="75000"/>
                    </a:schemeClr>
                  </a:solidFill>
                  <a:latin typeface="Helvetica"/>
                </a:rPr>
                <a:t>Functional patterns</a:t>
              </a:r>
              <a:endParaRPr lang="zh-CN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" grpId="0"/>
      <p:bldP spid="25" grpId="0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1"/>
          <p:cNvSpPr>
            <a:spLocks noChangeArrowheads="1"/>
          </p:cNvSpPr>
          <p:nvPr/>
        </p:nvSpPr>
        <p:spPr bwMode="auto">
          <a:xfrm>
            <a:off x="1538288" y="1928813"/>
            <a:ext cx="5976937" cy="892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600">
                <a:latin typeface="华文行楷" pitchFamily="2" charset="-122"/>
                <a:ea typeface="华文行楷" pitchFamily="2" charset="-122"/>
              </a:rPr>
              <a:t>后来我们到达安全水域时，我觉</a:t>
            </a:r>
            <a:r>
              <a:rPr lang="zh-CN" altLang="en-US" sz="2600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得有些不可思议</a:t>
            </a:r>
            <a:r>
              <a:rPr lang="zh-CN" altLang="en-US" sz="2600">
                <a:latin typeface="华文行楷" pitchFamily="2" charset="-122"/>
                <a:ea typeface="华文行楷" pitchFamily="2" charset="-122"/>
              </a:rPr>
              <a:t>：我</a:t>
            </a:r>
            <a:r>
              <a:rPr lang="zh-CN" altLang="en-US" sz="2600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不再</a:t>
            </a:r>
            <a:r>
              <a:rPr lang="zh-CN" altLang="en-US" sz="2600">
                <a:latin typeface="华文行楷" pitchFamily="2" charset="-122"/>
                <a:ea typeface="华文行楷" pitchFamily="2" charset="-122"/>
              </a:rPr>
              <a:t>怕水了。</a:t>
            </a:r>
          </a:p>
        </p:txBody>
      </p:sp>
      <p:sp>
        <p:nvSpPr>
          <p:cNvPr id="58371" name="TextBox 4"/>
          <p:cNvSpPr txBox="1">
            <a:spLocks noChangeArrowheads="1"/>
          </p:cNvSpPr>
          <p:nvPr/>
        </p:nvSpPr>
        <p:spPr bwMode="auto">
          <a:xfrm>
            <a:off x="1538288" y="1143000"/>
            <a:ext cx="195262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原句译文</a:t>
            </a:r>
          </a:p>
        </p:txBody>
      </p:sp>
      <p:sp>
        <p:nvSpPr>
          <p:cNvPr id="58372" name="TextBox 25"/>
          <p:cNvSpPr txBox="1">
            <a:spLocks noChangeArrowheads="1"/>
          </p:cNvSpPr>
          <p:nvPr/>
        </p:nvSpPr>
        <p:spPr bwMode="auto">
          <a:xfrm>
            <a:off x="1547813" y="3071813"/>
            <a:ext cx="1871662" cy="522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FF6600"/>
                </a:solidFill>
                <a:latin typeface="华文行楷" pitchFamily="2" charset="-122"/>
                <a:ea typeface="华文行楷" pitchFamily="2" charset="-122"/>
              </a:rPr>
              <a:t>逆译练习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1573213" y="3851275"/>
            <a:ext cx="5878512" cy="1292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altLang="zh-CN" sz="2600">
                <a:latin typeface="Helvetica" pitchFamily="34" charset="0"/>
              </a:rPr>
              <a:t>And, as we made our way to safety I </a:t>
            </a:r>
            <a:r>
              <a:rPr lang="en-US" altLang="zh-CN" sz="2600" b="1">
                <a:solidFill>
                  <a:srgbClr val="FF6600"/>
                </a:solidFill>
                <a:latin typeface="Helvetica" pitchFamily="34" charset="0"/>
              </a:rPr>
              <a:t>realized something incredible</a:t>
            </a:r>
            <a:r>
              <a:rPr lang="en-US" altLang="zh-CN" sz="2600">
                <a:latin typeface="Helvetica" pitchFamily="34" charset="0"/>
              </a:rPr>
              <a:t>: I was </a:t>
            </a:r>
            <a:r>
              <a:rPr lang="en-US" altLang="zh-CN" sz="2600" b="1">
                <a:solidFill>
                  <a:srgbClr val="FF6600"/>
                </a:solidFill>
                <a:latin typeface="Helvetica" pitchFamily="34" charset="0"/>
              </a:rPr>
              <a:t>no longer </a:t>
            </a:r>
            <a:r>
              <a:rPr lang="en-US" altLang="zh-CN" sz="2600">
                <a:latin typeface="Helvetica" pitchFamily="34" charset="0"/>
              </a:rPr>
              <a:t>afraid. (Para. 16, L1)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538333" y="1666875"/>
            <a:ext cx="5893698" cy="0"/>
          </a:xfrm>
          <a:prstGeom prst="line">
            <a:avLst/>
          </a:prstGeom>
          <a:ln>
            <a:solidFill>
              <a:srgbClr val="B40000"/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621527" y="3429000"/>
            <a:ext cx="5893698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hlinkClick r:id="" action="ppaction://hlinkshowjump?jump=nextslide"/>
          </p:cNvPr>
          <p:cNvSpPr txBox="1"/>
          <p:nvPr/>
        </p:nvSpPr>
        <p:spPr>
          <a:xfrm>
            <a:off x="5929313" y="5429250"/>
            <a:ext cx="1522412" cy="733425"/>
          </a:xfrm>
          <a:prstGeom prst="rightArrow">
            <a:avLst/>
          </a:prstGeo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/>
              <a:t>句型提炼</a:t>
            </a:r>
          </a:p>
        </p:txBody>
      </p:sp>
      <p:grpSp>
        <p:nvGrpSpPr>
          <p:cNvPr id="58378" name="组合 10"/>
          <p:cNvGrpSpPr>
            <a:grpSpLocks/>
          </p:cNvGrpSpPr>
          <p:nvPr/>
        </p:nvGrpSpPr>
        <p:grpSpPr bwMode="auto">
          <a:xfrm>
            <a:off x="1588" y="-26988"/>
            <a:ext cx="7443787" cy="1152526"/>
            <a:chOff x="-14288" y="-27384"/>
            <a:chExt cx="7444331" cy="1152525"/>
          </a:xfrm>
        </p:grpSpPr>
        <p:pic>
          <p:nvPicPr>
            <p:cNvPr id="58379" name="Picture 2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14288" y="-27384"/>
              <a:ext cx="4014784" cy="1152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extBox 12">
              <a:hlinkClick r:id="rId4" action="ppaction://hlinksldjump"/>
            </p:cNvPr>
            <p:cNvSpPr txBox="1"/>
            <p:nvPr/>
          </p:nvSpPr>
          <p:spPr>
            <a:xfrm>
              <a:off x="192102" y="471092"/>
              <a:ext cx="2508433" cy="43021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2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itchFamily="66" charset="0"/>
                  <a:ea typeface="+mn-ea"/>
                </a:rPr>
                <a:t>Language focus</a:t>
              </a:r>
              <a:endParaRPr lang="zh-CN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  <a:ea typeface="+mn-ea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4130977" y="559991"/>
              <a:ext cx="3299066" cy="4921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600" b="1" dirty="0">
                  <a:solidFill>
                    <a:schemeClr val="accent6">
                      <a:lumMod val="75000"/>
                    </a:schemeClr>
                  </a:solidFill>
                  <a:latin typeface="Helvetica"/>
                </a:rPr>
                <a:t>Functional patterns</a:t>
              </a:r>
              <a:endParaRPr lang="zh-CN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1"/>
          <p:cNvSpPr>
            <a:spLocks noChangeArrowheads="1"/>
          </p:cNvSpPr>
          <p:nvPr/>
        </p:nvSpPr>
        <p:spPr bwMode="auto">
          <a:xfrm>
            <a:off x="1609725" y="2044700"/>
            <a:ext cx="6319838" cy="1169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altLang="zh-CN" sz="2600">
                <a:latin typeface="Helvetica" pitchFamily="34" charset="0"/>
                <a:ea typeface="华文行楷" pitchFamily="2" charset="-122"/>
              </a:rPr>
              <a:t>As sb. did sth., sb. </a:t>
            </a:r>
            <a:r>
              <a:rPr lang="en-US" altLang="zh-CN" sz="2600" b="1">
                <a:solidFill>
                  <a:srgbClr val="E46C0A"/>
                </a:solidFill>
                <a:latin typeface="Helvetica" pitchFamily="34" charset="0"/>
                <a:ea typeface="华文行楷" pitchFamily="2" charset="-122"/>
              </a:rPr>
              <a:t>realize something incredible</a:t>
            </a:r>
            <a:r>
              <a:rPr lang="en-US" altLang="zh-CN" sz="2600">
                <a:latin typeface="Helvetica" pitchFamily="34" charset="0"/>
                <a:ea typeface="华文行楷" pitchFamily="2" charset="-122"/>
              </a:rPr>
              <a:t>/ thought-provoking/ important: sb. </a:t>
            </a:r>
            <a:r>
              <a:rPr lang="en-US" altLang="zh-CN" sz="2600" b="1">
                <a:solidFill>
                  <a:srgbClr val="E46C0A"/>
                </a:solidFill>
                <a:latin typeface="Helvetica" pitchFamily="34" charset="0"/>
                <a:ea typeface="华文行楷" pitchFamily="2" charset="-122"/>
              </a:rPr>
              <a:t>no longer </a:t>
            </a:r>
            <a:r>
              <a:rPr lang="en-US" altLang="zh-CN" sz="2600">
                <a:latin typeface="Helvetica" pitchFamily="34" charset="0"/>
                <a:ea typeface="华文行楷" pitchFamily="2" charset="-122"/>
              </a:rPr>
              <a:t>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38288" y="1285875"/>
            <a:ext cx="1952625" cy="523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chemeClr val="accent6">
                    <a:lumMod val="75000"/>
                  </a:schemeClr>
                </a:solidFill>
                <a:latin typeface="华文行楷" pitchFamily="2" charset="-122"/>
                <a:ea typeface="华文行楷" pitchFamily="2" charset="-122"/>
              </a:rPr>
              <a:t>句型提炼</a:t>
            </a:r>
          </a:p>
        </p:txBody>
      </p:sp>
      <p:sp>
        <p:nvSpPr>
          <p:cNvPr id="59396" name="TextBox 25"/>
          <p:cNvSpPr txBox="1">
            <a:spLocks noChangeArrowheads="1"/>
          </p:cNvSpPr>
          <p:nvPr/>
        </p:nvSpPr>
        <p:spPr bwMode="auto">
          <a:xfrm>
            <a:off x="1538288" y="3357563"/>
            <a:ext cx="1871662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71AE0E"/>
                </a:solidFill>
                <a:latin typeface="华文行楷" pitchFamily="2" charset="-122"/>
                <a:ea typeface="华文行楷" pitchFamily="2" charset="-122"/>
              </a:rPr>
              <a:t>应用提示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1500188" y="4137025"/>
            <a:ext cx="6088062" cy="468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2800"/>
              </a:lnSpc>
              <a:spcBef>
                <a:spcPct val="50000"/>
              </a:spcBef>
            </a:pPr>
            <a:r>
              <a:rPr lang="zh-CN" altLang="en-US" sz="2600">
                <a:latin typeface="华文行楷" pitchFamily="2" charset="-122"/>
                <a:ea typeface="华文行楷" pitchFamily="2" charset="-122"/>
              </a:rPr>
              <a:t> 用于表达</a:t>
            </a:r>
            <a:r>
              <a:rPr lang="zh-CN" altLang="en-US" sz="2800" b="1">
                <a:solidFill>
                  <a:srgbClr val="71AE0E"/>
                </a:solidFill>
                <a:latin typeface="华文行楷" pitchFamily="2" charset="-122"/>
                <a:ea typeface="华文行楷" pitchFamily="2" charset="-122"/>
              </a:rPr>
              <a:t>“某人对某些事的反思”</a:t>
            </a:r>
            <a:r>
              <a:rPr lang="zh-CN" altLang="en-US" sz="2600">
                <a:latin typeface="华文行楷" pitchFamily="2" charset="-122"/>
                <a:ea typeface="华文行楷" pitchFamily="2" charset="-122"/>
              </a:rPr>
              <a:t>。 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558027" y="3786190"/>
            <a:ext cx="5893698" cy="0"/>
          </a:xfrm>
          <a:prstGeom prst="line">
            <a:avLst/>
          </a:prstGeom>
          <a:ln>
            <a:solidFill>
              <a:srgbClr val="71AE0E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609725" y="1714488"/>
            <a:ext cx="5893698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40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5876925"/>
            <a:ext cx="4208463" cy="957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TextBox 17">
            <a:hlinkClick r:id="" action="ppaction://hlinkshowjump?jump=nextslide"/>
          </p:cNvPr>
          <p:cNvSpPr txBox="1"/>
          <p:nvPr/>
        </p:nvSpPr>
        <p:spPr>
          <a:xfrm>
            <a:off x="5929313" y="5429250"/>
            <a:ext cx="1522412" cy="733425"/>
          </a:xfrm>
          <a:prstGeom prst="rightArrow">
            <a:avLst/>
          </a:prstGeo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/>
              <a:t>句型应用</a:t>
            </a:r>
          </a:p>
        </p:txBody>
      </p:sp>
      <p:grpSp>
        <p:nvGrpSpPr>
          <p:cNvPr id="59403" name="组合 11"/>
          <p:cNvGrpSpPr>
            <a:grpSpLocks/>
          </p:cNvGrpSpPr>
          <p:nvPr/>
        </p:nvGrpSpPr>
        <p:grpSpPr bwMode="auto">
          <a:xfrm>
            <a:off x="1588" y="-26988"/>
            <a:ext cx="7443787" cy="1152526"/>
            <a:chOff x="-14288" y="-27384"/>
            <a:chExt cx="7444331" cy="1152525"/>
          </a:xfrm>
        </p:grpSpPr>
        <p:pic>
          <p:nvPicPr>
            <p:cNvPr id="59404" name="Picture 2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14288" y="-27384"/>
              <a:ext cx="4014784" cy="1152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TextBox 14">
              <a:hlinkClick r:id="rId5" action="ppaction://hlinksldjump"/>
            </p:cNvPr>
            <p:cNvSpPr txBox="1"/>
            <p:nvPr/>
          </p:nvSpPr>
          <p:spPr>
            <a:xfrm>
              <a:off x="192102" y="471092"/>
              <a:ext cx="2508433" cy="43021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2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itchFamily="66" charset="0"/>
                  <a:ea typeface="+mn-ea"/>
                </a:rPr>
                <a:t>Language focus</a:t>
              </a:r>
              <a:endParaRPr lang="zh-CN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  <a:ea typeface="+mn-ea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4130977" y="559991"/>
              <a:ext cx="3299066" cy="4921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600" b="1" dirty="0">
                  <a:solidFill>
                    <a:schemeClr val="accent6">
                      <a:lumMod val="75000"/>
                    </a:schemeClr>
                  </a:solidFill>
                  <a:latin typeface="Helvetica"/>
                </a:rPr>
                <a:t>Functional patterns</a:t>
              </a:r>
              <a:endParaRPr lang="zh-CN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2"/>
          <a:srcRect l="7280" t="15610"/>
          <a:stretch>
            <a:fillRect/>
          </a:stretch>
        </p:blipFill>
        <p:spPr bwMode="auto">
          <a:xfrm>
            <a:off x="1003300" y="1484313"/>
            <a:ext cx="7745413" cy="5373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文本框 5"/>
          <p:cNvSpPr txBox="1"/>
          <p:nvPr/>
        </p:nvSpPr>
        <p:spPr>
          <a:xfrm>
            <a:off x="1579564" y="3643314"/>
            <a:ext cx="4778386" cy="461665"/>
          </a:xfrm>
          <a:prstGeom prst="rect">
            <a:avLst/>
          </a:prstGeom>
          <a:solidFill>
            <a:srgbClr val="FFC000"/>
          </a:solidFill>
          <a:effectLst>
            <a:softEdge rad="127000"/>
          </a:effectLst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2400" dirty="0">
                <a:solidFill>
                  <a:schemeClr val="accent4">
                    <a:lumMod val="10000"/>
                  </a:schemeClr>
                </a:solidFill>
                <a:latin typeface="Helvetica" pitchFamily="34" charset="0"/>
                <a:ea typeface="+mn-ea"/>
              </a:rPr>
              <a:t>(</a:t>
            </a:r>
            <a:r>
              <a:rPr lang="en-US" altLang="zh-CN" sz="2400" dirty="0">
                <a:latin typeface="+mn-lt"/>
                <a:ea typeface="+mn-ea"/>
              </a:rPr>
              <a:t>get addicted to/ smart technologies</a:t>
            </a:r>
            <a:r>
              <a:rPr kumimoji="1" lang="en-US" altLang="zh-CN" sz="2400" dirty="0">
                <a:solidFill>
                  <a:schemeClr val="accent4">
                    <a:lumMod val="10000"/>
                  </a:schemeClr>
                </a:solidFill>
                <a:latin typeface="Helvetica" pitchFamily="34" charset="0"/>
                <a:ea typeface="+mn-ea"/>
              </a:rPr>
              <a:t>) 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03350" y="1844675"/>
            <a:ext cx="1651000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典型例句</a:t>
            </a: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1547813" y="2309813"/>
            <a:ext cx="6515100" cy="83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>
                <a:latin typeface="华文行楷" pitchFamily="2" charset="-122"/>
                <a:ea typeface="华文行楷" pitchFamily="2" charset="-122"/>
              </a:rPr>
              <a:t>当我们对智能技术上瘾后，令人深思的是：面对面交流已不复存在，朋友之间已成陌路。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403350" y="3143250"/>
            <a:ext cx="1651000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意群提示</a:t>
            </a:r>
          </a:p>
        </p:txBody>
      </p:sp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1571625" y="4143375"/>
            <a:ext cx="6491288" cy="1887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lnSpc>
                <a:spcPts val="2800"/>
              </a:lnSpc>
              <a:spcBef>
                <a:spcPct val="50000"/>
              </a:spcBef>
            </a:pPr>
            <a:r>
              <a:rPr kumimoji="1" lang="en-US" altLang="zh-CN" sz="2400" b="1" i="1">
                <a:solidFill>
                  <a:srgbClr val="FF6600"/>
                </a:solidFill>
                <a:latin typeface="Helvetica" pitchFamily="34" charset="0"/>
              </a:rPr>
              <a:t>As</a:t>
            </a:r>
            <a:r>
              <a:rPr lang="en-US" altLang="zh-CN" sz="2400">
                <a:latin typeface="Helvetica" pitchFamily="34" charset="0"/>
              </a:rPr>
              <a:t> we get addicted to the smart technologies, we </a:t>
            </a:r>
            <a:r>
              <a:rPr kumimoji="1" lang="en-US" altLang="zh-CN" sz="2400" b="1" i="1">
                <a:solidFill>
                  <a:srgbClr val="FF6600"/>
                </a:solidFill>
                <a:latin typeface="Helvetica" pitchFamily="34" charset="0"/>
              </a:rPr>
              <a:t>realized something thought-provoking</a:t>
            </a:r>
            <a:r>
              <a:rPr lang="en-US" altLang="zh-CN" sz="2400">
                <a:latin typeface="Helvetica" pitchFamily="34" charset="0"/>
              </a:rPr>
              <a:t>: we </a:t>
            </a:r>
            <a:r>
              <a:rPr kumimoji="1" lang="en-US" altLang="zh-CN" sz="2400" b="1" i="1">
                <a:solidFill>
                  <a:srgbClr val="FF6600"/>
                </a:solidFill>
                <a:latin typeface="Helvetica" pitchFamily="34" charset="0"/>
              </a:rPr>
              <a:t>no longer </a:t>
            </a:r>
            <a:r>
              <a:rPr lang="en-US" altLang="zh-CN" sz="2400">
                <a:latin typeface="Helvetica" pitchFamily="34" charset="0"/>
              </a:rPr>
              <a:t>have the face-to-face communication and become strangers to our friends.</a:t>
            </a:r>
            <a:endParaRPr kumimoji="1" lang="en-US" altLang="zh-CN" sz="2400">
              <a:latin typeface="Helvetica" pitchFamily="34" charset="0"/>
            </a:endParaRPr>
          </a:p>
        </p:txBody>
      </p:sp>
      <p:grpSp>
        <p:nvGrpSpPr>
          <p:cNvPr id="60427" name="组合 9"/>
          <p:cNvGrpSpPr>
            <a:grpSpLocks/>
          </p:cNvGrpSpPr>
          <p:nvPr/>
        </p:nvGrpSpPr>
        <p:grpSpPr bwMode="auto">
          <a:xfrm>
            <a:off x="1588" y="-26988"/>
            <a:ext cx="7443787" cy="1152526"/>
            <a:chOff x="-14288" y="-27384"/>
            <a:chExt cx="7444331" cy="1152525"/>
          </a:xfrm>
        </p:grpSpPr>
        <p:pic>
          <p:nvPicPr>
            <p:cNvPr id="60428" name="Picture 2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14288" y="-27384"/>
              <a:ext cx="4014784" cy="1152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" name="TextBox 11">
              <a:hlinkClick r:id="rId4" action="ppaction://hlinksldjump"/>
            </p:cNvPr>
            <p:cNvSpPr txBox="1"/>
            <p:nvPr/>
          </p:nvSpPr>
          <p:spPr>
            <a:xfrm>
              <a:off x="192102" y="471092"/>
              <a:ext cx="2508433" cy="43021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2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itchFamily="66" charset="0"/>
                  <a:ea typeface="+mn-ea"/>
                </a:rPr>
                <a:t>Language focus</a:t>
              </a:r>
              <a:endParaRPr lang="zh-CN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  <a:ea typeface="+mn-ea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130977" y="559991"/>
              <a:ext cx="3299066" cy="4921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600" b="1" dirty="0">
                  <a:solidFill>
                    <a:schemeClr val="accent6">
                      <a:lumMod val="75000"/>
                    </a:schemeClr>
                  </a:solidFill>
                  <a:latin typeface="Helvetica"/>
                </a:rPr>
                <a:t>Functional patterns</a:t>
              </a:r>
              <a:endParaRPr lang="zh-CN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" grpId="0"/>
      <p:bldP spid="25" grpId="0"/>
      <p:bldP spid="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1"/>
          <p:cNvSpPr>
            <a:spLocks noChangeArrowheads="1"/>
          </p:cNvSpPr>
          <p:nvPr/>
        </p:nvSpPr>
        <p:spPr bwMode="auto">
          <a:xfrm>
            <a:off x="1500188" y="2143125"/>
            <a:ext cx="5976937" cy="892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600">
                <a:latin typeface="华文行楷" pitchFamily="2" charset="-122"/>
                <a:ea typeface="华文行楷" pitchFamily="2" charset="-122"/>
              </a:rPr>
              <a:t>虽已疲惫不堪，但放眼大海，我感觉海水</a:t>
            </a:r>
            <a:r>
              <a:rPr lang="zh-CN" altLang="en-US" sz="2600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比任何时候看起来都</a:t>
            </a:r>
            <a:r>
              <a:rPr lang="zh-CN" altLang="en-US" sz="2600">
                <a:latin typeface="华文行楷" pitchFamily="2" charset="-122"/>
                <a:ea typeface="华文行楷" pitchFamily="2" charset="-122"/>
              </a:rPr>
              <a:t>更美。</a:t>
            </a:r>
          </a:p>
        </p:txBody>
      </p:sp>
      <p:sp>
        <p:nvSpPr>
          <p:cNvPr id="61443" name="TextBox 4"/>
          <p:cNvSpPr txBox="1">
            <a:spLocks noChangeArrowheads="1"/>
          </p:cNvSpPr>
          <p:nvPr/>
        </p:nvSpPr>
        <p:spPr bwMode="auto">
          <a:xfrm>
            <a:off x="1538288" y="1285875"/>
            <a:ext cx="195262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C00000"/>
                </a:solidFill>
                <a:latin typeface="华文行楷" pitchFamily="2" charset="-122"/>
                <a:ea typeface="华文行楷" pitchFamily="2" charset="-122"/>
              </a:rPr>
              <a:t>原句译文</a:t>
            </a:r>
          </a:p>
        </p:txBody>
      </p:sp>
      <p:sp>
        <p:nvSpPr>
          <p:cNvPr id="61444" name="TextBox 25"/>
          <p:cNvSpPr txBox="1">
            <a:spLocks noChangeArrowheads="1"/>
          </p:cNvSpPr>
          <p:nvPr/>
        </p:nvSpPr>
        <p:spPr bwMode="auto">
          <a:xfrm>
            <a:off x="1538288" y="3143250"/>
            <a:ext cx="1871662" cy="52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FF6600"/>
                </a:solidFill>
                <a:latin typeface="华文行楷" pitchFamily="2" charset="-122"/>
                <a:ea typeface="华文行楷" pitchFamily="2" charset="-122"/>
              </a:rPr>
              <a:t>逆译练习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1571625" y="3822700"/>
            <a:ext cx="6500813" cy="1292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>
                <a:latin typeface="Helvetica" pitchFamily="34" charset="0"/>
              </a:rPr>
              <a:t>I looked out to the sea. Weary </a:t>
            </a:r>
            <a:r>
              <a:rPr lang="en-US" altLang="zh-CN" sz="2600" b="1">
                <a:solidFill>
                  <a:srgbClr val="FF6600"/>
                </a:solidFill>
                <a:latin typeface="Helvetica" pitchFamily="34" charset="0"/>
              </a:rPr>
              <a:t>as</a:t>
            </a:r>
            <a:r>
              <a:rPr lang="en-US" altLang="zh-CN" sz="2600">
                <a:latin typeface="Helvetica" pitchFamily="34" charset="0"/>
              </a:rPr>
              <a:t> I was, the water </a:t>
            </a:r>
            <a:r>
              <a:rPr lang="en-US" altLang="zh-CN" sz="2600" b="1">
                <a:solidFill>
                  <a:srgbClr val="FF6600"/>
                </a:solidFill>
                <a:latin typeface="Helvetica" pitchFamily="34" charset="0"/>
              </a:rPr>
              <a:t>had never looked so</a:t>
            </a:r>
            <a:r>
              <a:rPr lang="en-US" altLang="zh-CN" sz="2600">
                <a:latin typeface="Helvetica" pitchFamily="34" charset="0"/>
              </a:rPr>
              <a:t> beautiful. (Para. 19, L4)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538288" y="1809750"/>
            <a:ext cx="5893698" cy="0"/>
          </a:xfrm>
          <a:prstGeom prst="line">
            <a:avLst/>
          </a:prstGeom>
          <a:ln>
            <a:solidFill>
              <a:srgbClr val="B40000"/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558027" y="3500438"/>
            <a:ext cx="5893698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hlinkClick r:id="" action="ppaction://hlinkshowjump?jump=nextslide"/>
          </p:cNvPr>
          <p:cNvSpPr txBox="1"/>
          <p:nvPr/>
        </p:nvSpPr>
        <p:spPr>
          <a:xfrm>
            <a:off x="5929313" y="5429250"/>
            <a:ext cx="1522412" cy="733425"/>
          </a:xfrm>
          <a:prstGeom prst="rightArrow">
            <a:avLst/>
          </a:prstGeo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/>
              <a:t>句型提炼</a:t>
            </a:r>
          </a:p>
        </p:txBody>
      </p:sp>
      <p:grpSp>
        <p:nvGrpSpPr>
          <p:cNvPr id="61450" name="组合 10"/>
          <p:cNvGrpSpPr>
            <a:grpSpLocks/>
          </p:cNvGrpSpPr>
          <p:nvPr/>
        </p:nvGrpSpPr>
        <p:grpSpPr bwMode="auto">
          <a:xfrm>
            <a:off x="1588" y="-26988"/>
            <a:ext cx="7443787" cy="1152526"/>
            <a:chOff x="-14288" y="-27384"/>
            <a:chExt cx="7444331" cy="1152525"/>
          </a:xfrm>
        </p:grpSpPr>
        <p:pic>
          <p:nvPicPr>
            <p:cNvPr id="61451" name="Picture 2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14288" y="-27384"/>
              <a:ext cx="4014784" cy="1152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extBox 12">
              <a:hlinkClick r:id="rId4" action="ppaction://hlinksldjump"/>
            </p:cNvPr>
            <p:cNvSpPr txBox="1"/>
            <p:nvPr/>
          </p:nvSpPr>
          <p:spPr>
            <a:xfrm>
              <a:off x="192102" y="471092"/>
              <a:ext cx="2508433" cy="43021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2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itchFamily="66" charset="0"/>
                  <a:ea typeface="+mn-ea"/>
                </a:rPr>
                <a:t>Language focus</a:t>
              </a:r>
              <a:endParaRPr lang="zh-CN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  <a:ea typeface="+mn-ea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4130977" y="559991"/>
              <a:ext cx="3299066" cy="4921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600" b="1" dirty="0">
                  <a:solidFill>
                    <a:schemeClr val="accent6">
                      <a:lumMod val="75000"/>
                    </a:schemeClr>
                  </a:solidFill>
                  <a:latin typeface="Helvetica"/>
                </a:rPr>
                <a:t>Functional patterns</a:t>
              </a:r>
              <a:endParaRPr lang="zh-CN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1"/>
          <p:cNvSpPr>
            <a:spLocks noChangeArrowheads="1"/>
          </p:cNvSpPr>
          <p:nvPr/>
        </p:nvSpPr>
        <p:spPr bwMode="auto">
          <a:xfrm>
            <a:off x="1538288" y="2046288"/>
            <a:ext cx="6273800" cy="811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2800"/>
              </a:lnSpc>
            </a:pPr>
            <a:r>
              <a:rPr lang="en-US" altLang="zh-CN" sz="2600">
                <a:latin typeface="Helvetica" pitchFamily="34" charset="0"/>
                <a:ea typeface="华文行楷" pitchFamily="2" charset="-122"/>
              </a:rPr>
              <a:t>adj. as sb. was, sb./sth. </a:t>
            </a:r>
            <a:r>
              <a:rPr lang="en-US" altLang="zh-CN" sz="2600" b="1">
                <a:solidFill>
                  <a:srgbClr val="E46C0A"/>
                </a:solidFill>
                <a:latin typeface="Helvetica" pitchFamily="34" charset="0"/>
                <a:ea typeface="华文行楷" pitchFamily="2" charset="-122"/>
              </a:rPr>
              <a:t>had never looked so</a:t>
            </a:r>
            <a:r>
              <a:rPr lang="en-US" altLang="zh-CN" sz="2600">
                <a:latin typeface="Helvetica" pitchFamily="34" charset="0"/>
                <a:ea typeface="华文行楷" pitchFamily="2" charset="-122"/>
              </a:rPr>
              <a:t> adj. 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38288" y="1214438"/>
            <a:ext cx="1952625" cy="523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chemeClr val="accent6">
                    <a:lumMod val="75000"/>
                  </a:schemeClr>
                </a:solidFill>
                <a:latin typeface="华文行楷" pitchFamily="2" charset="-122"/>
                <a:ea typeface="华文行楷" pitchFamily="2" charset="-122"/>
              </a:rPr>
              <a:t>句型提炼</a:t>
            </a:r>
          </a:p>
        </p:txBody>
      </p:sp>
      <p:sp>
        <p:nvSpPr>
          <p:cNvPr id="62468" name="TextBox 25"/>
          <p:cNvSpPr txBox="1">
            <a:spLocks noChangeArrowheads="1"/>
          </p:cNvSpPr>
          <p:nvPr/>
        </p:nvSpPr>
        <p:spPr bwMode="auto">
          <a:xfrm>
            <a:off x="1538288" y="3071813"/>
            <a:ext cx="1871662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71AE0E"/>
                </a:solidFill>
                <a:latin typeface="华文行楷" pitchFamily="2" charset="-122"/>
                <a:ea typeface="华文行楷" pitchFamily="2" charset="-122"/>
              </a:rPr>
              <a:t>应用提示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1403350" y="3959225"/>
            <a:ext cx="6996113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2800"/>
              </a:lnSpc>
              <a:spcBef>
                <a:spcPct val="50000"/>
              </a:spcBef>
            </a:pPr>
            <a:r>
              <a:rPr lang="zh-CN" altLang="en-US" sz="2600">
                <a:latin typeface="华文行楷" pitchFamily="2" charset="-122"/>
                <a:ea typeface="华文行楷" pitchFamily="2" charset="-122"/>
              </a:rPr>
              <a:t> 用于表达</a:t>
            </a:r>
            <a:r>
              <a:rPr lang="zh-CN" altLang="en-US" sz="2800" b="1">
                <a:solidFill>
                  <a:srgbClr val="71AE0E"/>
                </a:solidFill>
                <a:latin typeface="华文行楷" pitchFamily="2" charset="-122"/>
                <a:ea typeface="华文行楷" pitchFamily="2" charset="-122"/>
              </a:rPr>
              <a:t>“某人对某事或某人新的看法”</a:t>
            </a:r>
            <a:r>
              <a:rPr lang="zh-CN" altLang="en-US" sz="2600">
                <a:latin typeface="华文行楷" pitchFamily="2" charset="-122"/>
                <a:ea typeface="华文行楷" pitchFamily="2" charset="-122"/>
              </a:rPr>
              <a:t>。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621299" y="3595688"/>
            <a:ext cx="5893698" cy="0"/>
          </a:xfrm>
          <a:prstGeom prst="line">
            <a:avLst/>
          </a:prstGeom>
          <a:ln>
            <a:solidFill>
              <a:srgbClr val="71AE0E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621299" y="1643050"/>
            <a:ext cx="5893698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247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5876925"/>
            <a:ext cx="4208463" cy="957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TextBox 17">
            <a:hlinkClick r:id="" action="ppaction://hlinkshowjump?jump=nextslide"/>
          </p:cNvPr>
          <p:cNvSpPr txBox="1"/>
          <p:nvPr/>
        </p:nvSpPr>
        <p:spPr>
          <a:xfrm>
            <a:off x="5929313" y="5429250"/>
            <a:ext cx="1522412" cy="733425"/>
          </a:xfrm>
          <a:prstGeom prst="rightArrow">
            <a:avLst/>
          </a:prstGeo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/>
              <a:t>句型应用</a:t>
            </a:r>
          </a:p>
        </p:txBody>
      </p:sp>
      <p:grpSp>
        <p:nvGrpSpPr>
          <p:cNvPr id="62475" name="组合 11"/>
          <p:cNvGrpSpPr>
            <a:grpSpLocks/>
          </p:cNvGrpSpPr>
          <p:nvPr/>
        </p:nvGrpSpPr>
        <p:grpSpPr bwMode="auto">
          <a:xfrm>
            <a:off x="1588" y="-26988"/>
            <a:ext cx="7443787" cy="1152526"/>
            <a:chOff x="-14288" y="-27384"/>
            <a:chExt cx="7444331" cy="1152525"/>
          </a:xfrm>
        </p:grpSpPr>
        <p:pic>
          <p:nvPicPr>
            <p:cNvPr id="62476" name="Picture 2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14288" y="-27384"/>
              <a:ext cx="4014784" cy="1152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TextBox 14">
              <a:hlinkClick r:id="rId5" action="ppaction://hlinksldjump"/>
            </p:cNvPr>
            <p:cNvSpPr txBox="1"/>
            <p:nvPr/>
          </p:nvSpPr>
          <p:spPr>
            <a:xfrm>
              <a:off x="192102" y="471092"/>
              <a:ext cx="2508433" cy="43021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2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itchFamily="66" charset="0"/>
                  <a:ea typeface="+mn-ea"/>
                </a:rPr>
                <a:t>Language focus</a:t>
              </a:r>
              <a:endParaRPr lang="zh-CN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  <a:ea typeface="+mn-ea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4130977" y="559991"/>
              <a:ext cx="3299066" cy="4921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600" b="1" dirty="0">
                  <a:solidFill>
                    <a:schemeClr val="accent6">
                      <a:lumMod val="75000"/>
                    </a:schemeClr>
                  </a:solidFill>
                  <a:latin typeface="Helvetica"/>
                </a:rPr>
                <a:t>Functional patterns</a:t>
              </a:r>
              <a:endParaRPr lang="zh-CN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2"/>
          <a:srcRect l="7280" t="15610"/>
          <a:stretch>
            <a:fillRect/>
          </a:stretch>
        </p:blipFill>
        <p:spPr bwMode="auto">
          <a:xfrm>
            <a:off x="500063" y="1484313"/>
            <a:ext cx="8248650" cy="5016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文本框 5"/>
          <p:cNvSpPr txBox="1"/>
          <p:nvPr/>
        </p:nvSpPr>
        <p:spPr>
          <a:xfrm>
            <a:off x="1214414" y="3744659"/>
            <a:ext cx="1928826" cy="535531"/>
          </a:xfrm>
          <a:prstGeom prst="rect">
            <a:avLst/>
          </a:prstGeom>
          <a:solidFill>
            <a:srgbClr val="FFC000"/>
          </a:solidFill>
          <a:effectLst>
            <a:softEdge rad="127000"/>
          </a:effectLst>
        </p:spPr>
        <p:txBody>
          <a:bodyPr>
            <a:spAutoFit/>
          </a:bodyPr>
          <a:lstStyle/>
          <a:p>
            <a:pPr fontAlgn="auto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kumimoji="1" lang="en-US" altLang="zh-CN" sz="2400" dirty="0">
                <a:solidFill>
                  <a:srgbClr val="000000"/>
                </a:solidFill>
                <a:latin typeface="+mn-lt"/>
                <a:ea typeface="+mn-ea"/>
              </a:rPr>
              <a:t>(plain-looking)</a:t>
            </a:r>
            <a:endParaRPr kumimoji="1" lang="en-US" altLang="zh-CN" sz="2400" dirty="0">
              <a:solidFill>
                <a:schemeClr val="accent4">
                  <a:lumMod val="1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71563" y="1809750"/>
            <a:ext cx="1651000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典型例句</a:t>
            </a: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1143000" y="2214563"/>
            <a:ext cx="6858000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zh-CN" altLang="en-US" sz="2400">
                <a:latin typeface="华文行楷" pitchFamily="2" charset="-122"/>
                <a:ea typeface="华文行楷" pitchFamily="2" charset="-122"/>
              </a:rPr>
              <a:t>虽然她长相平平，但现在她比以往任何时候看起来都要更优雅、更美丽。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71563" y="3365500"/>
            <a:ext cx="1651000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意群提示</a:t>
            </a:r>
          </a:p>
        </p:txBody>
      </p:sp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1214438" y="4643438"/>
            <a:ext cx="6786562" cy="811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lnSpc>
                <a:spcPts val="2800"/>
              </a:lnSpc>
              <a:spcBef>
                <a:spcPct val="50000"/>
              </a:spcBef>
            </a:pPr>
            <a:r>
              <a:rPr kumimoji="1" lang="en-US" altLang="zh-CN" sz="2800" b="1" i="1">
                <a:solidFill>
                  <a:srgbClr val="FF6600"/>
                </a:solidFill>
                <a:latin typeface="Helvetica" pitchFamily="34" charset="0"/>
              </a:rPr>
              <a:t>Plain-looking as she was, she had never looked so</a:t>
            </a:r>
            <a:r>
              <a:rPr lang="en-US" altLang="zh-CN" sz="2800">
                <a:latin typeface="Helvetica" pitchFamily="34" charset="0"/>
              </a:rPr>
              <a:t> graceful and beautiful.</a:t>
            </a:r>
            <a:endParaRPr kumimoji="1" lang="en-US" altLang="zh-CN" sz="2800">
              <a:latin typeface="Helvetica" pitchFamily="34" charset="0"/>
            </a:endParaRPr>
          </a:p>
        </p:txBody>
      </p:sp>
      <p:grpSp>
        <p:nvGrpSpPr>
          <p:cNvPr id="63499" name="组合 9"/>
          <p:cNvGrpSpPr>
            <a:grpSpLocks/>
          </p:cNvGrpSpPr>
          <p:nvPr/>
        </p:nvGrpSpPr>
        <p:grpSpPr bwMode="auto">
          <a:xfrm>
            <a:off x="1588" y="-26988"/>
            <a:ext cx="7443787" cy="1152526"/>
            <a:chOff x="-14288" y="-27384"/>
            <a:chExt cx="7444331" cy="1152525"/>
          </a:xfrm>
        </p:grpSpPr>
        <p:pic>
          <p:nvPicPr>
            <p:cNvPr id="63500" name="Picture 2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14288" y="-27384"/>
              <a:ext cx="4014784" cy="1152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" name="TextBox 11">
              <a:hlinkClick r:id="rId4" action="ppaction://hlinksldjump"/>
            </p:cNvPr>
            <p:cNvSpPr txBox="1"/>
            <p:nvPr/>
          </p:nvSpPr>
          <p:spPr>
            <a:xfrm>
              <a:off x="192102" y="471092"/>
              <a:ext cx="2508433" cy="43021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2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itchFamily="66" charset="0"/>
                  <a:ea typeface="+mn-ea"/>
                </a:rPr>
                <a:t>Language focus</a:t>
              </a:r>
              <a:endParaRPr lang="zh-CN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  <a:ea typeface="+mn-ea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130977" y="559991"/>
              <a:ext cx="3299066" cy="4921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600" b="1" dirty="0">
                  <a:solidFill>
                    <a:schemeClr val="accent6">
                      <a:lumMod val="75000"/>
                    </a:schemeClr>
                  </a:solidFill>
                  <a:latin typeface="Helvetica"/>
                </a:rPr>
                <a:t>Functional patterns</a:t>
              </a:r>
              <a:endParaRPr lang="zh-CN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" grpId="0"/>
      <p:bldP spid="25" grpId="0"/>
      <p:bldP spid="1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alphaModFix amt="15000"/>
            <a:lum/>
          </a:blip>
          <a:srcRect/>
          <a:stretch>
            <a:fillRect l="14000" t="7000" r="-5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5"/>
          <p:cNvGrpSpPr>
            <a:grpSpLocks/>
          </p:cNvGrpSpPr>
          <p:nvPr/>
        </p:nvGrpSpPr>
        <p:grpSpPr bwMode="auto">
          <a:xfrm rot="872659">
            <a:off x="5026025" y="1585913"/>
            <a:ext cx="3773488" cy="2584450"/>
            <a:chOff x="3391216" y="3568043"/>
            <a:chExt cx="1759993" cy="1607277"/>
          </a:xfrm>
        </p:grpSpPr>
        <p:grpSp>
          <p:nvGrpSpPr>
            <p:cNvPr id="64525" name="Group 21"/>
            <p:cNvGrpSpPr>
              <a:grpSpLocks/>
            </p:cNvGrpSpPr>
            <p:nvPr/>
          </p:nvGrpSpPr>
          <p:grpSpPr bwMode="auto">
            <a:xfrm rot="-396937">
              <a:off x="3391216" y="3568043"/>
              <a:ext cx="1759993" cy="1607277"/>
              <a:chOff x="770584" y="618486"/>
              <a:chExt cx="1759993" cy="1607277"/>
            </a:xfrm>
          </p:grpSpPr>
          <p:sp>
            <p:nvSpPr>
              <p:cNvPr id="22" name="Freeform 6"/>
              <p:cNvSpPr>
                <a:spLocks/>
              </p:cNvSpPr>
              <p:nvPr/>
            </p:nvSpPr>
            <p:spPr bwMode="auto">
              <a:xfrm rot="346487">
                <a:off x="790277" y="663846"/>
                <a:ext cx="1740300" cy="1561917"/>
              </a:xfrm>
              <a:custGeom>
                <a:avLst/>
                <a:gdLst>
                  <a:gd name="T0" fmla="*/ 2049640 w 2279"/>
                  <a:gd name="T1" fmla="*/ 0 h 2211"/>
                  <a:gd name="T2" fmla="*/ 2083225 w 2279"/>
                  <a:gd name="T3" fmla="*/ 351714 h 2211"/>
                  <a:gd name="T4" fmla="*/ 2083225 w 2279"/>
                  <a:gd name="T5" fmla="*/ 351714 h 2211"/>
                  <a:gd name="T6" fmla="*/ 2086957 w 2279"/>
                  <a:gd name="T7" fmla="*/ 407689 h 2211"/>
                  <a:gd name="T8" fmla="*/ 2091622 w 2279"/>
                  <a:gd name="T9" fmla="*/ 548561 h 2211"/>
                  <a:gd name="T10" fmla="*/ 2096286 w 2279"/>
                  <a:gd name="T11" fmla="*/ 732348 h 2211"/>
                  <a:gd name="T12" fmla="*/ 2098152 w 2279"/>
                  <a:gd name="T13" fmla="*/ 826573 h 2211"/>
                  <a:gd name="T14" fmla="*/ 2098152 w 2279"/>
                  <a:gd name="T15" fmla="*/ 918000 h 2211"/>
                  <a:gd name="T16" fmla="*/ 2098152 w 2279"/>
                  <a:gd name="T17" fmla="*/ 918000 h 2211"/>
                  <a:gd name="T18" fmla="*/ 2098152 w 2279"/>
                  <a:gd name="T19" fmla="*/ 1029019 h 2211"/>
                  <a:gd name="T20" fmla="*/ 2101884 w 2279"/>
                  <a:gd name="T21" fmla="*/ 1180153 h 2211"/>
                  <a:gd name="T22" fmla="*/ 2111213 w 2279"/>
                  <a:gd name="T23" fmla="*/ 1530933 h 2211"/>
                  <a:gd name="T24" fmla="*/ 2126140 w 2279"/>
                  <a:gd name="T25" fmla="*/ 1971275 h 2211"/>
                  <a:gd name="T26" fmla="*/ 2126140 w 2279"/>
                  <a:gd name="T27" fmla="*/ 1971275 h 2211"/>
                  <a:gd name="T28" fmla="*/ 1766963 w 2279"/>
                  <a:gd name="T29" fmla="*/ 1991800 h 2211"/>
                  <a:gd name="T30" fmla="*/ 1076597 w 2279"/>
                  <a:gd name="T31" fmla="*/ 2029117 h 2211"/>
                  <a:gd name="T32" fmla="*/ 1076597 w 2279"/>
                  <a:gd name="T33" fmla="*/ 2029117 h 2211"/>
                  <a:gd name="T34" fmla="*/ 905872 w 2279"/>
                  <a:gd name="T35" fmla="*/ 2037513 h 2211"/>
                  <a:gd name="T36" fmla="*/ 728616 w 2279"/>
                  <a:gd name="T37" fmla="*/ 2045909 h 2211"/>
                  <a:gd name="T38" fmla="*/ 555091 w 2279"/>
                  <a:gd name="T39" fmla="*/ 2051507 h 2211"/>
                  <a:gd name="T40" fmla="*/ 392762 w 2279"/>
                  <a:gd name="T41" fmla="*/ 2056172 h 2211"/>
                  <a:gd name="T42" fmla="*/ 139006 w 2279"/>
                  <a:gd name="T43" fmla="*/ 2060836 h 2211"/>
                  <a:gd name="T44" fmla="*/ 40116 w 2279"/>
                  <a:gd name="T45" fmla="*/ 2062702 h 2211"/>
                  <a:gd name="T46" fmla="*/ 40116 w 2279"/>
                  <a:gd name="T47" fmla="*/ 2062702 h 2211"/>
                  <a:gd name="T48" fmla="*/ 34518 w 2279"/>
                  <a:gd name="T49" fmla="*/ 1623293 h 2211"/>
                  <a:gd name="T50" fmla="*/ 29854 w 2279"/>
                  <a:gd name="T51" fmla="*/ 1259452 h 2211"/>
                  <a:gd name="T52" fmla="*/ 26122 w 2279"/>
                  <a:gd name="T53" fmla="*/ 964647 h 2211"/>
                  <a:gd name="T54" fmla="*/ 26122 w 2279"/>
                  <a:gd name="T55" fmla="*/ 964647 h 2211"/>
                  <a:gd name="T56" fmla="*/ 19591 w 2279"/>
                  <a:gd name="T57" fmla="*/ 755671 h 2211"/>
                  <a:gd name="T58" fmla="*/ 13061 w 2279"/>
                  <a:gd name="T59" fmla="*/ 582147 h 2211"/>
                  <a:gd name="T60" fmla="*/ 6530 w 2279"/>
                  <a:gd name="T61" fmla="*/ 416085 h 2211"/>
                  <a:gd name="T62" fmla="*/ 0 w 2279"/>
                  <a:gd name="T63" fmla="*/ 119415 h 2211"/>
                  <a:gd name="T64" fmla="*/ 2049640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noFill/>
              <a:ln w="9525">
                <a:solidFill>
                  <a:srgbClr val="71AE0E"/>
                </a:solidFill>
                <a:round/>
                <a:headEnd/>
                <a:tailEnd/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CN" sz="2600" kern="0">
                    <a:solidFill>
                      <a:sysClr val="windowText" lastClr="000000"/>
                    </a:solidFill>
                    <a:ea typeface="PMingLiU" pitchFamily="18" charset="-120"/>
                  </a:rPr>
                  <a:t>  </a:t>
                </a:r>
              </a:p>
            </p:txBody>
          </p:sp>
          <p:sp>
            <p:nvSpPr>
              <p:cNvPr id="30" name="Freeform 6"/>
              <p:cNvSpPr>
                <a:spLocks/>
              </p:cNvSpPr>
              <p:nvPr/>
            </p:nvSpPr>
            <p:spPr bwMode="auto">
              <a:xfrm rot="485220">
                <a:off x="764628" y="613904"/>
                <a:ext cx="1741482" cy="1518423"/>
              </a:xfrm>
              <a:custGeom>
                <a:avLst/>
                <a:gdLst>
                  <a:gd name="T0" fmla="*/ 2056831 w 2279"/>
                  <a:gd name="T1" fmla="*/ 0 h 2211"/>
                  <a:gd name="T2" fmla="*/ 2090534 w 2279"/>
                  <a:gd name="T3" fmla="*/ 352947 h 2211"/>
                  <a:gd name="T4" fmla="*/ 2090534 w 2279"/>
                  <a:gd name="T5" fmla="*/ 352947 h 2211"/>
                  <a:gd name="T6" fmla="*/ 2094279 w 2279"/>
                  <a:gd name="T7" fmla="*/ 409119 h 2211"/>
                  <a:gd name="T8" fmla="*/ 2098960 w 2279"/>
                  <a:gd name="T9" fmla="*/ 550486 h 2211"/>
                  <a:gd name="T10" fmla="*/ 2103641 w 2279"/>
                  <a:gd name="T11" fmla="*/ 734917 h 2211"/>
                  <a:gd name="T12" fmla="*/ 2105513 w 2279"/>
                  <a:gd name="T13" fmla="*/ 829473 h 2211"/>
                  <a:gd name="T14" fmla="*/ 2105513 w 2279"/>
                  <a:gd name="T15" fmla="*/ 921221 h 2211"/>
                  <a:gd name="T16" fmla="*/ 2105513 w 2279"/>
                  <a:gd name="T17" fmla="*/ 921221 h 2211"/>
                  <a:gd name="T18" fmla="*/ 2105513 w 2279"/>
                  <a:gd name="T19" fmla="*/ 1032629 h 2211"/>
                  <a:gd name="T20" fmla="*/ 2109258 w 2279"/>
                  <a:gd name="T21" fmla="*/ 1184293 h 2211"/>
                  <a:gd name="T22" fmla="*/ 2118620 w 2279"/>
                  <a:gd name="T23" fmla="*/ 1536304 h 2211"/>
                  <a:gd name="T24" fmla="*/ 2133599 w 2279"/>
                  <a:gd name="T25" fmla="*/ 1978190 h 2211"/>
                  <a:gd name="T26" fmla="*/ 2133599 w 2279"/>
                  <a:gd name="T27" fmla="*/ 1978190 h 2211"/>
                  <a:gd name="T28" fmla="*/ 1773162 w 2279"/>
                  <a:gd name="T29" fmla="*/ 1998787 h 2211"/>
                  <a:gd name="T30" fmla="*/ 1080374 w 2279"/>
                  <a:gd name="T31" fmla="*/ 2036235 h 2211"/>
                  <a:gd name="T32" fmla="*/ 1080374 w 2279"/>
                  <a:gd name="T33" fmla="*/ 2036235 h 2211"/>
                  <a:gd name="T34" fmla="*/ 909050 w 2279"/>
                  <a:gd name="T35" fmla="*/ 2044661 h 2211"/>
                  <a:gd name="T36" fmla="*/ 731172 w 2279"/>
                  <a:gd name="T37" fmla="*/ 2053086 h 2211"/>
                  <a:gd name="T38" fmla="*/ 557039 w 2279"/>
                  <a:gd name="T39" fmla="*/ 2058704 h 2211"/>
                  <a:gd name="T40" fmla="*/ 394140 w 2279"/>
                  <a:gd name="T41" fmla="*/ 2063385 h 2211"/>
                  <a:gd name="T42" fmla="*/ 139494 w 2279"/>
                  <a:gd name="T43" fmla="*/ 2068066 h 2211"/>
                  <a:gd name="T44" fmla="*/ 40257 w 2279"/>
                  <a:gd name="T45" fmla="*/ 2069938 h 2211"/>
                  <a:gd name="T46" fmla="*/ 40257 w 2279"/>
                  <a:gd name="T47" fmla="*/ 2069938 h 2211"/>
                  <a:gd name="T48" fmla="*/ 34639 w 2279"/>
                  <a:gd name="T49" fmla="*/ 1628988 h 2211"/>
                  <a:gd name="T50" fmla="*/ 29958 w 2279"/>
                  <a:gd name="T51" fmla="*/ 1263870 h 2211"/>
                  <a:gd name="T52" fmla="*/ 26214 w 2279"/>
                  <a:gd name="T53" fmla="*/ 968031 h 2211"/>
                  <a:gd name="T54" fmla="*/ 26214 w 2279"/>
                  <a:gd name="T55" fmla="*/ 968031 h 2211"/>
                  <a:gd name="T56" fmla="*/ 19660 w 2279"/>
                  <a:gd name="T57" fmla="*/ 758322 h 2211"/>
                  <a:gd name="T58" fmla="*/ 13107 w 2279"/>
                  <a:gd name="T59" fmla="*/ 584189 h 2211"/>
                  <a:gd name="T60" fmla="*/ 6553 w 2279"/>
                  <a:gd name="T61" fmla="*/ 417545 h 2211"/>
                  <a:gd name="T62" fmla="*/ 0 w 2279"/>
                  <a:gd name="T63" fmla="*/ 119834 h 2211"/>
                  <a:gd name="T64" fmla="*/ 2056831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600" kern="0">
                  <a:solidFill>
                    <a:srgbClr val="99CC00"/>
                  </a:solidFill>
                  <a:ea typeface="楷体_GB2312" pitchFamily="49" charset="-122"/>
                </a:endParaRPr>
              </a:p>
            </p:txBody>
          </p:sp>
        </p:grpSp>
        <p:sp>
          <p:nvSpPr>
            <p:cNvPr id="64526" name="TextBox 28"/>
            <p:cNvSpPr txBox="1">
              <a:spLocks noChangeArrowheads="1"/>
            </p:cNvSpPr>
            <p:nvPr/>
          </p:nvSpPr>
          <p:spPr bwMode="auto">
            <a:xfrm rot="-60000">
              <a:off x="3559171" y="3773287"/>
              <a:ext cx="1504314" cy="13353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just" eaLnBrk="0" hangingPunct="0">
                <a:lnSpc>
                  <a:spcPct val="85000"/>
                </a:lnSpc>
              </a:pPr>
              <a:r>
                <a:rPr kumimoji="1" lang="zh-CN" altLang="en-US" sz="2600">
                  <a:solidFill>
                    <a:srgbClr val="000000"/>
                  </a:solidFill>
                  <a:latin typeface="华文行楷" pitchFamily="2" charset="-122"/>
                  <a:ea typeface="华文行楷" pitchFamily="2" charset="-122"/>
                </a:rPr>
                <a:t>我瞥见防波堤尽头的海浪中有个东西在上下浮动。我惊恐地意识到大事不妙，倒吸了一口凉气，那居然是个小男孩！</a:t>
              </a:r>
              <a:endParaRPr kumimoji="1" lang="en-US" altLang="zh-CN" sz="2600">
                <a:solidFill>
                  <a:srgbClr val="000000"/>
                </a:solidFill>
                <a:latin typeface="华文行楷" pitchFamily="2" charset="-122"/>
                <a:ea typeface="华文行楷" pitchFamily="2" charset="-122"/>
              </a:endParaRPr>
            </a:p>
          </p:txBody>
        </p:sp>
      </p:grpSp>
      <p:grpSp>
        <p:nvGrpSpPr>
          <p:cNvPr id="4" name="Group 35"/>
          <p:cNvGrpSpPr>
            <a:grpSpLocks/>
          </p:cNvGrpSpPr>
          <p:nvPr/>
        </p:nvGrpSpPr>
        <p:grpSpPr bwMode="auto">
          <a:xfrm rot="-1117645">
            <a:off x="358775" y="2397125"/>
            <a:ext cx="5092700" cy="3378200"/>
            <a:chOff x="3388564" y="3501395"/>
            <a:chExt cx="1756176" cy="1572060"/>
          </a:xfrm>
        </p:grpSpPr>
        <p:grpSp>
          <p:nvGrpSpPr>
            <p:cNvPr id="64521" name="Group 21"/>
            <p:cNvGrpSpPr>
              <a:grpSpLocks/>
            </p:cNvGrpSpPr>
            <p:nvPr/>
          </p:nvGrpSpPr>
          <p:grpSpPr bwMode="auto">
            <a:xfrm rot="-396937">
              <a:off x="3388564" y="3501395"/>
              <a:ext cx="1756176" cy="1572060"/>
              <a:chOff x="777669" y="551874"/>
              <a:chExt cx="1756176" cy="1572060"/>
            </a:xfrm>
          </p:grpSpPr>
          <p:sp>
            <p:nvSpPr>
              <p:cNvPr id="26" name="Freeform 6"/>
              <p:cNvSpPr>
                <a:spLocks/>
              </p:cNvSpPr>
              <p:nvPr/>
            </p:nvSpPr>
            <p:spPr bwMode="auto">
              <a:xfrm rot="346487">
                <a:off x="792937" y="656826"/>
                <a:ext cx="1740300" cy="1460509"/>
              </a:xfrm>
              <a:custGeom>
                <a:avLst/>
                <a:gdLst>
                  <a:gd name="T0" fmla="*/ 2049640 w 2279"/>
                  <a:gd name="T1" fmla="*/ 0 h 2211"/>
                  <a:gd name="T2" fmla="*/ 2083225 w 2279"/>
                  <a:gd name="T3" fmla="*/ 351714 h 2211"/>
                  <a:gd name="T4" fmla="*/ 2083225 w 2279"/>
                  <a:gd name="T5" fmla="*/ 351714 h 2211"/>
                  <a:gd name="T6" fmla="*/ 2086957 w 2279"/>
                  <a:gd name="T7" fmla="*/ 407689 h 2211"/>
                  <a:gd name="T8" fmla="*/ 2091622 w 2279"/>
                  <a:gd name="T9" fmla="*/ 548561 h 2211"/>
                  <a:gd name="T10" fmla="*/ 2096286 w 2279"/>
                  <a:gd name="T11" fmla="*/ 732348 h 2211"/>
                  <a:gd name="T12" fmla="*/ 2098152 w 2279"/>
                  <a:gd name="T13" fmla="*/ 826573 h 2211"/>
                  <a:gd name="T14" fmla="*/ 2098152 w 2279"/>
                  <a:gd name="T15" fmla="*/ 918000 h 2211"/>
                  <a:gd name="T16" fmla="*/ 2098152 w 2279"/>
                  <a:gd name="T17" fmla="*/ 918000 h 2211"/>
                  <a:gd name="T18" fmla="*/ 2098152 w 2279"/>
                  <a:gd name="T19" fmla="*/ 1029019 h 2211"/>
                  <a:gd name="T20" fmla="*/ 2101884 w 2279"/>
                  <a:gd name="T21" fmla="*/ 1180153 h 2211"/>
                  <a:gd name="T22" fmla="*/ 2111213 w 2279"/>
                  <a:gd name="T23" fmla="*/ 1530933 h 2211"/>
                  <a:gd name="T24" fmla="*/ 2126140 w 2279"/>
                  <a:gd name="T25" fmla="*/ 1971275 h 2211"/>
                  <a:gd name="T26" fmla="*/ 2126140 w 2279"/>
                  <a:gd name="T27" fmla="*/ 1971275 h 2211"/>
                  <a:gd name="T28" fmla="*/ 1766963 w 2279"/>
                  <a:gd name="T29" fmla="*/ 1991800 h 2211"/>
                  <a:gd name="T30" fmla="*/ 1076597 w 2279"/>
                  <a:gd name="T31" fmla="*/ 2029117 h 2211"/>
                  <a:gd name="T32" fmla="*/ 1076597 w 2279"/>
                  <a:gd name="T33" fmla="*/ 2029117 h 2211"/>
                  <a:gd name="T34" fmla="*/ 905872 w 2279"/>
                  <a:gd name="T35" fmla="*/ 2037513 h 2211"/>
                  <a:gd name="T36" fmla="*/ 728616 w 2279"/>
                  <a:gd name="T37" fmla="*/ 2045909 h 2211"/>
                  <a:gd name="T38" fmla="*/ 555091 w 2279"/>
                  <a:gd name="T39" fmla="*/ 2051507 h 2211"/>
                  <a:gd name="T40" fmla="*/ 392762 w 2279"/>
                  <a:gd name="T41" fmla="*/ 2056172 h 2211"/>
                  <a:gd name="T42" fmla="*/ 139006 w 2279"/>
                  <a:gd name="T43" fmla="*/ 2060836 h 2211"/>
                  <a:gd name="T44" fmla="*/ 40116 w 2279"/>
                  <a:gd name="T45" fmla="*/ 2062702 h 2211"/>
                  <a:gd name="T46" fmla="*/ 40116 w 2279"/>
                  <a:gd name="T47" fmla="*/ 2062702 h 2211"/>
                  <a:gd name="T48" fmla="*/ 34518 w 2279"/>
                  <a:gd name="T49" fmla="*/ 1623293 h 2211"/>
                  <a:gd name="T50" fmla="*/ 29854 w 2279"/>
                  <a:gd name="T51" fmla="*/ 1259452 h 2211"/>
                  <a:gd name="T52" fmla="*/ 26122 w 2279"/>
                  <a:gd name="T53" fmla="*/ 964647 h 2211"/>
                  <a:gd name="T54" fmla="*/ 26122 w 2279"/>
                  <a:gd name="T55" fmla="*/ 964647 h 2211"/>
                  <a:gd name="T56" fmla="*/ 19591 w 2279"/>
                  <a:gd name="T57" fmla="*/ 755671 h 2211"/>
                  <a:gd name="T58" fmla="*/ 13061 w 2279"/>
                  <a:gd name="T59" fmla="*/ 582147 h 2211"/>
                  <a:gd name="T60" fmla="*/ 6530 w 2279"/>
                  <a:gd name="T61" fmla="*/ 416085 h 2211"/>
                  <a:gd name="T62" fmla="*/ 0 w 2279"/>
                  <a:gd name="T63" fmla="*/ 119415 h 2211"/>
                  <a:gd name="T64" fmla="*/ 2049640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00">
                      <a:alpha val="57999"/>
                    </a:srgbClr>
                  </a:gs>
                  <a:gs pos="100000">
                    <a:srgbClr val="949494">
                      <a:alpha val="0"/>
                    </a:srgb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CN" kern="0">
                    <a:solidFill>
                      <a:sysClr val="windowText" lastClr="000000"/>
                    </a:solidFill>
                    <a:ea typeface="PMingLiU" pitchFamily="18" charset="-120"/>
                  </a:rPr>
                  <a:t>  </a:t>
                </a:r>
              </a:p>
            </p:txBody>
          </p:sp>
          <p:sp>
            <p:nvSpPr>
              <p:cNvPr id="27" name="Freeform 6"/>
              <p:cNvSpPr>
                <a:spLocks/>
              </p:cNvSpPr>
              <p:nvPr/>
            </p:nvSpPr>
            <p:spPr bwMode="auto">
              <a:xfrm rot="485220">
                <a:off x="777599" y="551069"/>
                <a:ext cx="1741943" cy="1535123"/>
              </a:xfrm>
              <a:custGeom>
                <a:avLst/>
                <a:gdLst>
                  <a:gd name="T0" fmla="*/ 2056831 w 2279"/>
                  <a:gd name="T1" fmla="*/ 0 h 2211"/>
                  <a:gd name="T2" fmla="*/ 2090534 w 2279"/>
                  <a:gd name="T3" fmla="*/ 352947 h 2211"/>
                  <a:gd name="T4" fmla="*/ 2090534 w 2279"/>
                  <a:gd name="T5" fmla="*/ 352947 h 2211"/>
                  <a:gd name="T6" fmla="*/ 2094279 w 2279"/>
                  <a:gd name="T7" fmla="*/ 409119 h 2211"/>
                  <a:gd name="T8" fmla="*/ 2098960 w 2279"/>
                  <a:gd name="T9" fmla="*/ 550486 h 2211"/>
                  <a:gd name="T10" fmla="*/ 2103641 w 2279"/>
                  <a:gd name="T11" fmla="*/ 734917 h 2211"/>
                  <a:gd name="T12" fmla="*/ 2105513 w 2279"/>
                  <a:gd name="T13" fmla="*/ 829473 h 2211"/>
                  <a:gd name="T14" fmla="*/ 2105513 w 2279"/>
                  <a:gd name="T15" fmla="*/ 921221 h 2211"/>
                  <a:gd name="T16" fmla="*/ 2105513 w 2279"/>
                  <a:gd name="T17" fmla="*/ 921221 h 2211"/>
                  <a:gd name="T18" fmla="*/ 2105513 w 2279"/>
                  <a:gd name="T19" fmla="*/ 1032629 h 2211"/>
                  <a:gd name="T20" fmla="*/ 2109258 w 2279"/>
                  <a:gd name="T21" fmla="*/ 1184293 h 2211"/>
                  <a:gd name="T22" fmla="*/ 2118620 w 2279"/>
                  <a:gd name="T23" fmla="*/ 1536304 h 2211"/>
                  <a:gd name="T24" fmla="*/ 2133599 w 2279"/>
                  <a:gd name="T25" fmla="*/ 1978190 h 2211"/>
                  <a:gd name="T26" fmla="*/ 2133599 w 2279"/>
                  <a:gd name="T27" fmla="*/ 1978190 h 2211"/>
                  <a:gd name="T28" fmla="*/ 1773162 w 2279"/>
                  <a:gd name="T29" fmla="*/ 1998787 h 2211"/>
                  <a:gd name="T30" fmla="*/ 1080374 w 2279"/>
                  <a:gd name="T31" fmla="*/ 2036235 h 2211"/>
                  <a:gd name="T32" fmla="*/ 1080374 w 2279"/>
                  <a:gd name="T33" fmla="*/ 2036235 h 2211"/>
                  <a:gd name="T34" fmla="*/ 909050 w 2279"/>
                  <a:gd name="T35" fmla="*/ 2044661 h 2211"/>
                  <a:gd name="T36" fmla="*/ 731172 w 2279"/>
                  <a:gd name="T37" fmla="*/ 2053086 h 2211"/>
                  <a:gd name="T38" fmla="*/ 557039 w 2279"/>
                  <a:gd name="T39" fmla="*/ 2058704 h 2211"/>
                  <a:gd name="T40" fmla="*/ 394140 w 2279"/>
                  <a:gd name="T41" fmla="*/ 2063385 h 2211"/>
                  <a:gd name="T42" fmla="*/ 139494 w 2279"/>
                  <a:gd name="T43" fmla="*/ 2068066 h 2211"/>
                  <a:gd name="T44" fmla="*/ 40257 w 2279"/>
                  <a:gd name="T45" fmla="*/ 2069938 h 2211"/>
                  <a:gd name="T46" fmla="*/ 40257 w 2279"/>
                  <a:gd name="T47" fmla="*/ 2069938 h 2211"/>
                  <a:gd name="T48" fmla="*/ 34639 w 2279"/>
                  <a:gd name="T49" fmla="*/ 1628988 h 2211"/>
                  <a:gd name="T50" fmla="*/ 29958 w 2279"/>
                  <a:gd name="T51" fmla="*/ 1263870 h 2211"/>
                  <a:gd name="T52" fmla="*/ 26214 w 2279"/>
                  <a:gd name="T53" fmla="*/ 968031 h 2211"/>
                  <a:gd name="T54" fmla="*/ 26214 w 2279"/>
                  <a:gd name="T55" fmla="*/ 968031 h 2211"/>
                  <a:gd name="T56" fmla="*/ 19660 w 2279"/>
                  <a:gd name="T57" fmla="*/ 758322 h 2211"/>
                  <a:gd name="T58" fmla="*/ 13107 w 2279"/>
                  <a:gd name="T59" fmla="*/ 584189 h 2211"/>
                  <a:gd name="T60" fmla="*/ 6553 w 2279"/>
                  <a:gd name="T61" fmla="*/ 417545 h 2211"/>
                  <a:gd name="T62" fmla="*/ 0 w 2279"/>
                  <a:gd name="T63" fmla="*/ 119834 h 2211"/>
                  <a:gd name="T64" fmla="*/ 2056831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blipFill>
                <a:blip r:embed="rId4" cstate="print"/>
                <a:tile tx="0" ty="0" sx="100000" sy="100000" flip="none" algn="tl"/>
              </a:blip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kern="0">
                  <a:solidFill>
                    <a:srgbClr val="8E0000"/>
                  </a:solidFill>
                  <a:ea typeface="楷体_GB2312" pitchFamily="49" charset="-122"/>
                </a:endParaRPr>
              </a:p>
            </p:txBody>
          </p:sp>
        </p:grpSp>
        <p:sp>
          <p:nvSpPr>
            <p:cNvPr id="64522" name="TextBox 28"/>
            <p:cNvSpPr txBox="1">
              <a:spLocks noChangeArrowheads="1"/>
            </p:cNvSpPr>
            <p:nvPr/>
          </p:nvSpPr>
          <p:spPr bwMode="auto">
            <a:xfrm rot="-60000">
              <a:off x="3504208" y="3579247"/>
              <a:ext cx="1534695" cy="134631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marL="358775" indent="-358775"/>
              <a:r>
                <a:rPr kumimoji="1" lang="en-US" altLang="zh-CN" sz="2600">
                  <a:solidFill>
                    <a:srgbClr val="8E0000"/>
                  </a:solidFill>
                  <a:latin typeface="Helvetica" pitchFamily="34" charset="0"/>
                  <a:ea typeface="楷体" pitchFamily="49" charset="-122"/>
                </a:rPr>
                <a:t>a. I glimpsed something moving up and down amid the waves, past the end of the jetty. I gasped, realizing the catastrophe with horror. That’s a little boy out there! (Para. 7, L1)</a:t>
              </a:r>
            </a:p>
          </p:txBody>
        </p:sp>
      </p:grpSp>
      <p:grpSp>
        <p:nvGrpSpPr>
          <p:cNvPr id="64517" name="组合 13"/>
          <p:cNvGrpSpPr>
            <a:grpSpLocks/>
          </p:cNvGrpSpPr>
          <p:nvPr/>
        </p:nvGrpSpPr>
        <p:grpSpPr bwMode="auto">
          <a:xfrm>
            <a:off x="-14288" y="44450"/>
            <a:ext cx="7983538" cy="1152525"/>
            <a:chOff x="-14288" y="-27384"/>
            <a:chExt cx="7982940" cy="1152525"/>
          </a:xfrm>
        </p:grpSpPr>
        <p:pic>
          <p:nvPicPr>
            <p:cNvPr id="64518" name="Picture 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14288" y="-27384"/>
              <a:ext cx="4014784" cy="1152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6" name="TextBox 15">
              <a:hlinkClick r:id="rId6" action="ppaction://hlinksldjump"/>
            </p:cNvPr>
            <p:cNvSpPr txBox="1"/>
            <p:nvPr/>
          </p:nvSpPr>
          <p:spPr>
            <a:xfrm>
              <a:off x="192073" y="471091"/>
              <a:ext cx="2508062" cy="43021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2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itchFamily="66" charset="0"/>
                  <a:ea typeface="+mn-ea"/>
                </a:rPr>
                <a:t>Language focus</a:t>
              </a:r>
              <a:endParaRPr lang="zh-CN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  <a:ea typeface="+mn-ea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130365" y="559991"/>
              <a:ext cx="3838287" cy="4921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600" b="1" dirty="0">
                  <a:solidFill>
                    <a:schemeClr val="accent6">
                      <a:lumMod val="75000"/>
                    </a:schemeClr>
                  </a:solidFill>
                  <a:latin typeface="Helvetica"/>
                </a:rPr>
                <a:t>Language appreciation</a:t>
              </a:r>
              <a:endParaRPr lang="zh-CN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表格 14"/>
          <p:cNvGraphicFramePr>
            <a:graphicFrameLocks noGrp="1"/>
          </p:cNvGraphicFramePr>
          <p:nvPr/>
        </p:nvGraphicFramePr>
        <p:xfrm>
          <a:off x="571500" y="1395413"/>
          <a:ext cx="8215313" cy="4170656"/>
        </p:xfrm>
        <a:graphic>
          <a:graphicData uri="http://schemas.openxmlformats.org/drawingml/2006/table">
            <a:tbl>
              <a:tblPr/>
              <a:tblGrid>
                <a:gridCol w="3929063"/>
                <a:gridCol w="4286250"/>
              </a:tblGrid>
              <a:tr h="4873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Helvetica" pitchFamily="34" charset="0"/>
                          <a:ea typeface="宋体" pitchFamily="2" charset="-122"/>
                        </a:rPr>
                        <a:t>Practical Phrases</a:t>
                      </a:r>
                      <a:endParaRPr kumimoji="0" lang="zh-CN" altLang="en-US" sz="26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00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Helvetica" pitchFamily="34" charset="0"/>
                        <a:ea typeface="宋体" pitchFamily="2" charset="-122"/>
                      </a:endParaRPr>
                    </a:p>
                  </a:txBody>
                  <a:tcPr marL="91439" marR="91439" marT="45708" marB="45708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6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Helvetica" pitchFamily="34" charset="0"/>
                          <a:ea typeface="宋体" pitchFamily="2" charset="-122"/>
                        </a:rPr>
                        <a:t>Meanings</a:t>
                      </a:r>
                      <a:endParaRPr kumimoji="0" lang="zh-CN" altLang="en-US" sz="2600" b="1" i="0" u="none" strike="noStrike" cap="none" normalizeH="0" baseline="0" smtClean="0">
                        <a:ln>
                          <a:noFill/>
                        </a:ln>
                        <a:solidFill>
                          <a:srgbClr val="FFFF00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Helvetica" pitchFamily="34" charset="0"/>
                        <a:ea typeface="宋体" pitchFamily="2" charset="-122"/>
                      </a:endParaRPr>
                    </a:p>
                  </a:txBody>
                  <a:tcPr marL="91439" marR="91439" marT="45708" marB="45708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79646"/>
                    </a:solidFill>
                  </a:tcPr>
                </a:tc>
              </a:tr>
              <a:tr h="46990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37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6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 pitchFamily="34" charset="0"/>
                          <a:ea typeface="宋体" pitchFamily="2" charset="-122"/>
                          <a:cs typeface="Times New Roman" pitchFamily="18" charset="0"/>
                        </a:rPr>
                        <a:t>1 deem </a:t>
                      </a:r>
                      <a:r>
                        <a:rPr kumimoji="0" lang="en-US" altLang="zh-CN" sz="26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 pitchFamily="34" charset="0"/>
                          <a:ea typeface="宋体" pitchFamily="2" charset="-122"/>
                          <a:cs typeface="Times New Roman" pitchFamily="18" charset="0"/>
                        </a:rPr>
                        <a:t>sth</a:t>
                      </a:r>
                      <a:r>
                        <a:rPr kumimoji="0" lang="en-US" altLang="zh-CN" sz="26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 pitchFamily="34" charset="0"/>
                          <a:ea typeface="宋体" pitchFamily="2" charset="-122"/>
                          <a:cs typeface="Times New Roman" pitchFamily="18" charset="0"/>
                        </a:rPr>
                        <a:t>. important</a:t>
                      </a:r>
                      <a:endParaRPr kumimoji="0" lang="zh-CN" altLang="zh-CN" sz="26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Helvetica" pitchFamily="34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79" marR="68579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DD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3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认为</a:t>
                      </a:r>
                      <a:r>
                        <a:rPr kumimoji="0" lang="en-US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/>
                          <a:ea typeface="楷体_GB2312" pitchFamily="49" charset="-122"/>
                        </a:rPr>
                        <a:t>……</a:t>
                      </a:r>
                      <a:r>
                        <a:rPr kumimoji="0" lang="zh-CN" alt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重要</a:t>
                      </a:r>
                      <a:endParaRPr kumimoji="0" lang="zh-CN" sz="2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楷体_GB2312" pitchFamily="49" charset="-122"/>
                        <a:ea typeface="楷体_GB2312" pitchFamily="49" charset="-122"/>
                      </a:endParaRPr>
                    </a:p>
                  </a:txBody>
                  <a:tcPr marL="68579" marR="68579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DDCF"/>
                    </a:solidFill>
                  </a:tcPr>
                </a:tc>
              </a:tr>
              <a:tr h="46990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37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6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 pitchFamily="34" charset="0"/>
                          <a:ea typeface="宋体" pitchFamily="2" charset="-122"/>
                          <a:cs typeface="Times New Roman" pitchFamily="18" charset="0"/>
                        </a:rPr>
                        <a:t>2 pop up</a:t>
                      </a:r>
                      <a:endParaRPr kumimoji="0" lang="zh-CN" altLang="zh-CN" sz="26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Helvetica" pitchFamily="34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79" marR="68579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DEF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3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突然出现；冒出来</a:t>
                      </a:r>
                    </a:p>
                  </a:txBody>
                  <a:tcPr marL="68579" marR="68579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DEFE9"/>
                    </a:solidFill>
                  </a:tcPr>
                </a:tc>
              </a:tr>
              <a:tr h="46990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37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6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 pitchFamily="34" charset="0"/>
                          <a:ea typeface="宋体" pitchFamily="2" charset="-122"/>
                          <a:cs typeface="Times New Roman" pitchFamily="18" charset="0"/>
                        </a:rPr>
                        <a:t>3 be paralyzed with</a:t>
                      </a:r>
                      <a:endParaRPr kumimoji="0" lang="zh-CN" altLang="zh-CN" sz="26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Helvetica" pitchFamily="34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79" marR="68579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DD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3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使丧失思考能力，使呆若木鸡</a:t>
                      </a:r>
                    </a:p>
                  </a:txBody>
                  <a:tcPr marL="68579" marR="68579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DDCF"/>
                    </a:solidFill>
                  </a:tcPr>
                </a:tc>
              </a:tr>
              <a:tr h="46990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37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6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 pitchFamily="34" charset="0"/>
                          <a:ea typeface="宋体" pitchFamily="2" charset="-122"/>
                          <a:cs typeface="Times New Roman" pitchFamily="18" charset="0"/>
                        </a:rPr>
                        <a:t>4 plow through </a:t>
                      </a:r>
                      <a:r>
                        <a:rPr kumimoji="0" lang="en-US" altLang="zh-CN" sz="26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 pitchFamily="34" charset="0"/>
                          <a:ea typeface="宋体" pitchFamily="2" charset="-122"/>
                          <a:cs typeface="Times New Roman" pitchFamily="18" charset="0"/>
                        </a:rPr>
                        <a:t>sth</a:t>
                      </a:r>
                      <a:r>
                        <a:rPr kumimoji="0" lang="en-US" altLang="zh-CN" sz="26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 pitchFamily="34" charset="0"/>
                          <a:ea typeface="宋体" pitchFamily="2" charset="-122"/>
                          <a:cs typeface="Times New Roman" pitchFamily="18" charset="0"/>
                        </a:rPr>
                        <a:t>.</a:t>
                      </a:r>
                      <a:endParaRPr kumimoji="0" lang="zh-CN" altLang="zh-CN" sz="26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Helvetica" pitchFamily="34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79" marR="68579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DEF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3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艰难费力的通过</a:t>
                      </a:r>
                    </a:p>
                  </a:txBody>
                  <a:tcPr marL="68579" marR="68579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DEFE9"/>
                    </a:solidFill>
                  </a:tcPr>
                </a:tc>
              </a:tr>
              <a:tr h="939800">
                <a:tc>
                  <a:txBody>
                    <a:bodyPr/>
                    <a:lstStyle/>
                    <a:p>
                      <a:pPr marL="271463" marR="0" lvl="0" indent="-271463" algn="just" defTabSz="914400" rtl="0" eaLnBrk="1" fontAlgn="base" latinLnBrk="0" hangingPunct="1">
                        <a:lnSpc>
                          <a:spcPts val="37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6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 pitchFamily="34" charset="0"/>
                          <a:ea typeface="宋体" pitchFamily="2" charset="-122"/>
                          <a:cs typeface="Times New Roman" pitchFamily="18" charset="0"/>
                        </a:rPr>
                        <a:t>5 throw oneself into / at / on / down</a:t>
                      </a:r>
                      <a:endParaRPr kumimoji="0" lang="zh-CN" altLang="zh-CN" sz="26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Helvetica" pitchFamily="34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79" marR="68579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DD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3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突然猛力地冲进</a:t>
                      </a:r>
                      <a:r>
                        <a:rPr kumimoji="0" lang="en-US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/</a:t>
                      </a:r>
                      <a:r>
                        <a:rPr kumimoji="0" 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扑向</a:t>
                      </a:r>
                      <a:r>
                        <a:rPr kumimoji="0" lang="en-US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/</a:t>
                      </a:r>
                      <a:r>
                        <a:rPr kumimoji="0" 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跳到</a:t>
                      </a:r>
                      <a:r>
                        <a:rPr kumimoji="0" lang="en-US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/</a:t>
                      </a:r>
                      <a:r>
                        <a:rPr kumimoji="0" 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扑倒等</a:t>
                      </a:r>
                    </a:p>
                  </a:txBody>
                  <a:tcPr marL="68579" marR="68579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DDCF"/>
                    </a:solidFill>
                  </a:tcPr>
                </a:tc>
              </a:tr>
              <a:tr h="86360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37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6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 pitchFamily="34" charset="0"/>
                          <a:ea typeface="宋体" pitchFamily="2" charset="-122"/>
                          <a:cs typeface="Times New Roman" pitchFamily="18" charset="0"/>
                        </a:rPr>
                        <a:t>6 make one’s way</a:t>
                      </a:r>
                      <a:endParaRPr kumimoji="0" lang="zh-CN" altLang="zh-CN" sz="26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Helvetica" pitchFamily="34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79" marR="68579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DEF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3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行进（尤指艰难地，或需要很长时间时）</a:t>
                      </a:r>
                    </a:p>
                  </a:txBody>
                  <a:tcPr marL="68579" marR="68579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DEFE9"/>
                    </a:solidFill>
                  </a:tcPr>
                </a:tc>
              </a:tr>
            </a:tbl>
          </a:graphicData>
        </a:graphic>
      </p:graphicFrame>
      <p:grpSp>
        <p:nvGrpSpPr>
          <p:cNvPr id="47133" name="组合 4"/>
          <p:cNvGrpSpPr>
            <a:grpSpLocks/>
          </p:cNvGrpSpPr>
          <p:nvPr/>
        </p:nvGrpSpPr>
        <p:grpSpPr bwMode="auto">
          <a:xfrm>
            <a:off x="1588" y="3175"/>
            <a:ext cx="7115175" cy="1152525"/>
            <a:chOff x="-14288" y="-27384"/>
            <a:chExt cx="7115715" cy="1152525"/>
          </a:xfrm>
        </p:grpSpPr>
        <p:pic>
          <p:nvPicPr>
            <p:cNvPr id="47134" name="Picture 2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14288" y="-27384"/>
              <a:ext cx="4014784" cy="1152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7" name="TextBox 6">
              <a:hlinkClick r:id="rId4" action="ppaction://hlinksldjump"/>
            </p:cNvPr>
            <p:cNvSpPr txBox="1"/>
            <p:nvPr/>
          </p:nvSpPr>
          <p:spPr>
            <a:xfrm>
              <a:off x="192103" y="471091"/>
              <a:ext cx="2508440" cy="43021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2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itchFamily="66" charset="0"/>
                  <a:ea typeface="+mn-ea"/>
                </a:rPr>
                <a:t>Language focus</a:t>
              </a:r>
              <a:endParaRPr lang="zh-CN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  <a:ea typeface="+mn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130989" y="559991"/>
              <a:ext cx="2970438" cy="4921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600" b="1" dirty="0">
                  <a:solidFill>
                    <a:schemeClr val="accent6">
                      <a:lumMod val="75000"/>
                    </a:schemeClr>
                  </a:solidFill>
                  <a:latin typeface="Helvetica"/>
                </a:rPr>
                <a:t>Practical phrases</a:t>
              </a:r>
              <a:endParaRPr lang="zh-CN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alphaModFix amt="15000"/>
            <a:lum/>
          </a:blip>
          <a:srcRect/>
          <a:stretch>
            <a:fillRect l="14000" t="7000" r="-5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2"/>
          <p:cNvGrpSpPr>
            <a:grpSpLocks/>
          </p:cNvGrpSpPr>
          <p:nvPr/>
        </p:nvGrpSpPr>
        <p:grpSpPr bwMode="auto">
          <a:xfrm>
            <a:off x="5075238" y="1411288"/>
            <a:ext cx="3730625" cy="2638425"/>
            <a:chOff x="5075657" y="1410822"/>
            <a:chExt cx="3730062" cy="2639209"/>
          </a:xfrm>
        </p:grpSpPr>
        <p:grpSp>
          <p:nvGrpSpPr>
            <p:cNvPr id="65549" name="Group 35"/>
            <p:cNvGrpSpPr>
              <a:grpSpLocks/>
            </p:cNvGrpSpPr>
            <p:nvPr/>
          </p:nvGrpSpPr>
          <p:grpSpPr bwMode="auto">
            <a:xfrm rot="872659">
              <a:off x="5193778" y="1410822"/>
              <a:ext cx="3510840" cy="2503696"/>
              <a:chOff x="3386735" y="3573290"/>
              <a:chExt cx="1741311" cy="1515564"/>
            </a:xfrm>
          </p:grpSpPr>
          <p:sp>
            <p:nvSpPr>
              <p:cNvPr id="25" name="Freeform 6"/>
              <p:cNvSpPr>
                <a:spLocks/>
              </p:cNvSpPr>
              <p:nvPr/>
            </p:nvSpPr>
            <p:spPr bwMode="auto">
              <a:xfrm rot="88283">
                <a:off x="3379505" y="3571284"/>
                <a:ext cx="1741400" cy="1316910"/>
              </a:xfrm>
              <a:custGeom>
                <a:avLst/>
                <a:gdLst>
                  <a:gd name="T0" fmla="*/ 2056831 w 2279"/>
                  <a:gd name="T1" fmla="*/ 0 h 2211"/>
                  <a:gd name="T2" fmla="*/ 2090534 w 2279"/>
                  <a:gd name="T3" fmla="*/ 352947 h 2211"/>
                  <a:gd name="T4" fmla="*/ 2090534 w 2279"/>
                  <a:gd name="T5" fmla="*/ 352947 h 2211"/>
                  <a:gd name="T6" fmla="*/ 2094279 w 2279"/>
                  <a:gd name="T7" fmla="*/ 409119 h 2211"/>
                  <a:gd name="T8" fmla="*/ 2098960 w 2279"/>
                  <a:gd name="T9" fmla="*/ 550486 h 2211"/>
                  <a:gd name="T10" fmla="*/ 2103641 w 2279"/>
                  <a:gd name="T11" fmla="*/ 734917 h 2211"/>
                  <a:gd name="T12" fmla="*/ 2105513 w 2279"/>
                  <a:gd name="T13" fmla="*/ 829473 h 2211"/>
                  <a:gd name="T14" fmla="*/ 2105513 w 2279"/>
                  <a:gd name="T15" fmla="*/ 921221 h 2211"/>
                  <a:gd name="T16" fmla="*/ 2105513 w 2279"/>
                  <a:gd name="T17" fmla="*/ 921221 h 2211"/>
                  <a:gd name="T18" fmla="*/ 2105513 w 2279"/>
                  <a:gd name="T19" fmla="*/ 1032629 h 2211"/>
                  <a:gd name="T20" fmla="*/ 2109258 w 2279"/>
                  <a:gd name="T21" fmla="*/ 1184293 h 2211"/>
                  <a:gd name="T22" fmla="*/ 2118620 w 2279"/>
                  <a:gd name="T23" fmla="*/ 1536304 h 2211"/>
                  <a:gd name="T24" fmla="*/ 2133599 w 2279"/>
                  <a:gd name="T25" fmla="*/ 1978190 h 2211"/>
                  <a:gd name="T26" fmla="*/ 2133599 w 2279"/>
                  <a:gd name="T27" fmla="*/ 1978190 h 2211"/>
                  <a:gd name="T28" fmla="*/ 1773162 w 2279"/>
                  <a:gd name="T29" fmla="*/ 1998787 h 2211"/>
                  <a:gd name="T30" fmla="*/ 1080374 w 2279"/>
                  <a:gd name="T31" fmla="*/ 2036235 h 2211"/>
                  <a:gd name="T32" fmla="*/ 1080374 w 2279"/>
                  <a:gd name="T33" fmla="*/ 2036235 h 2211"/>
                  <a:gd name="T34" fmla="*/ 909050 w 2279"/>
                  <a:gd name="T35" fmla="*/ 2044661 h 2211"/>
                  <a:gd name="T36" fmla="*/ 731172 w 2279"/>
                  <a:gd name="T37" fmla="*/ 2053086 h 2211"/>
                  <a:gd name="T38" fmla="*/ 557039 w 2279"/>
                  <a:gd name="T39" fmla="*/ 2058704 h 2211"/>
                  <a:gd name="T40" fmla="*/ 394140 w 2279"/>
                  <a:gd name="T41" fmla="*/ 2063385 h 2211"/>
                  <a:gd name="T42" fmla="*/ 139494 w 2279"/>
                  <a:gd name="T43" fmla="*/ 2068066 h 2211"/>
                  <a:gd name="T44" fmla="*/ 40257 w 2279"/>
                  <a:gd name="T45" fmla="*/ 2069938 h 2211"/>
                  <a:gd name="T46" fmla="*/ 40257 w 2279"/>
                  <a:gd name="T47" fmla="*/ 2069938 h 2211"/>
                  <a:gd name="T48" fmla="*/ 34639 w 2279"/>
                  <a:gd name="T49" fmla="*/ 1628988 h 2211"/>
                  <a:gd name="T50" fmla="*/ 29958 w 2279"/>
                  <a:gd name="T51" fmla="*/ 1263870 h 2211"/>
                  <a:gd name="T52" fmla="*/ 26214 w 2279"/>
                  <a:gd name="T53" fmla="*/ 968031 h 2211"/>
                  <a:gd name="T54" fmla="*/ 26214 w 2279"/>
                  <a:gd name="T55" fmla="*/ 968031 h 2211"/>
                  <a:gd name="T56" fmla="*/ 19660 w 2279"/>
                  <a:gd name="T57" fmla="*/ 758322 h 2211"/>
                  <a:gd name="T58" fmla="*/ 13107 w 2279"/>
                  <a:gd name="T59" fmla="*/ 584189 h 2211"/>
                  <a:gd name="T60" fmla="*/ 6553 w 2279"/>
                  <a:gd name="T61" fmla="*/ 417545 h 2211"/>
                  <a:gd name="T62" fmla="*/ 0 w 2279"/>
                  <a:gd name="T63" fmla="*/ 119834 h 2211"/>
                  <a:gd name="T64" fmla="*/ 2056831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600" kern="0">
                  <a:solidFill>
                    <a:srgbClr val="99CC00"/>
                  </a:solidFill>
                  <a:ea typeface="楷体_GB2312" pitchFamily="49" charset="-122"/>
                </a:endParaRPr>
              </a:p>
            </p:txBody>
          </p:sp>
          <p:sp>
            <p:nvSpPr>
              <p:cNvPr id="65554" name="TextBox 28"/>
              <p:cNvSpPr txBox="1">
                <a:spLocks noChangeArrowheads="1"/>
              </p:cNvSpPr>
              <p:nvPr/>
            </p:nvSpPr>
            <p:spPr bwMode="auto">
              <a:xfrm rot="-60000">
                <a:off x="3487722" y="3821969"/>
                <a:ext cx="1629256" cy="126688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just" eaLnBrk="0" hangingPunct="0"/>
                <a:r>
                  <a:rPr kumimoji="1" lang="zh-CN" altLang="en-US" sz="2600">
                    <a:solidFill>
                      <a:srgbClr val="000000"/>
                    </a:solidFill>
                    <a:latin typeface="华文行楷" pitchFamily="2" charset="-122"/>
                    <a:ea typeface="华文行楷" pitchFamily="2" charset="-122"/>
                  </a:rPr>
                  <a:t>一跳进水里，我感觉仿佛又回到了当年的那个游泳池，我喘不过气，拼命挣扎，惊恐万分。</a:t>
                </a:r>
              </a:p>
            </p:txBody>
          </p:sp>
        </p:grpSp>
        <p:sp>
          <p:nvSpPr>
            <p:cNvPr id="34" name="Freeform 6"/>
            <p:cNvSpPr>
              <a:spLocks/>
            </p:cNvSpPr>
            <p:nvPr/>
          </p:nvSpPr>
          <p:spPr bwMode="auto">
            <a:xfrm rot="822209">
              <a:off x="5075657" y="1662284"/>
              <a:ext cx="3730062" cy="2387747"/>
            </a:xfrm>
            <a:custGeom>
              <a:avLst/>
              <a:gdLst>
                <a:gd name="T0" fmla="*/ 2049640 w 2279"/>
                <a:gd name="T1" fmla="*/ 0 h 2211"/>
                <a:gd name="T2" fmla="*/ 2083225 w 2279"/>
                <a:gd name="T3" fmla="*/ 351714 h 2211"/>
                <a:gd name="T4" fmla="*/ 2083225 w 2279"/>
                <a:gd name="T5" fmla="*/ 351714 h 2211"/>
                <a:gd name="T6" fmla="*/ 2086957 w 2279"/>
                <a:gd name="T7" fmla="*/ 407689 h 2211"/>
                <a:gd name="T8" fmla="*/ 2091622 w 2279"/>
                <a:gd name="T9" fmla="*/ 548561 h 2211"/>
                <a:gd name="T10" fmla="*/ 2096286 w 2279"/>
                <a:gd name="T11" fmla="*/ 732348 h 2211"/>
                <a:gd name="T12" fmla="*/ 2098152 w 2279"/>
                <a:gd name="T13" fmla="*/ 826573 h 2211"/>
                <a:gd name="T14" fmla="*/ 2098152 w 2279"/>
                <a:gd name="T15" fmla="*/ 918000 h 2211"/>
                <a:gd name="T16" fmla="*/ 2098152 w 2279"/>
                <a:gd name="T17" fmla="*/ 918000 h 2211"/>
                <a:gd name="T18" fmla="*/ 2098152 w 2279"/>
                <a:gd name="T19" fmla="*/ 1029019 h 2211"/>
                <a:gd name="T20" fmla="*/ 2101884 w 2279"/>
                <a:gd name="T21" fmla="*/ 1180153 h 2211"/>
                <a:gd name="T22" fmla="*/ 2111213 w 2279"/>
                <a:gd name="T23" fmla="*/ 1530933 h 2211"/>
                <a:gd name="T24" fmla="*/ 2126140 w 2279"/>
                <a:gd name="T25" fmla="*/ 1971275 h 2211"/>
                <a:gd name="T26" fmla="*/ 2126140 w 2279"/>
                <a:gd name="T27" fmla="*/ 1971275 h 2211"/>
                <a:gd name="T28" fmla="*/ 1766963 w 2279"/>
                <a:gd name="T29" fmla="*/ 1991800 h 2211"/>
                <a:gd name="T30" fmla="*/ 1076597 w 2279"/>
                <a:gd name="T31" fmla="*/ 2029117 h 2211"/>
                <a:gd name="T32" fmla="*/ 1076597 w 2279"/>
                <a:gd name="T33" fmla="*/ 2029117 h 2211"/>
                <a:gd name="T34" fmla="*/ 905872 w 2279"/>
                <a:gd name="T35" fmla="*/ 2037513 h 2211"/>
                <a:gd name="T36" fmla="*/ 728616 w 2279"/>
                <a:gd name="T37" fmla="*/ 2045909 h 2211"/>
                <a:gd name="T38" fmla="*/ 555091 w 2279"/>
                <a:gd name="T39" fmla="*/ 2051507 h 2211"/>
                <a:gd name="T40" fmla="*/ 392762 w 2279"/>
                <a:gd name="T41" fmla="*/ 2056172 h 2211"/>
                <a:gd name="T42" fmla="*/ 139006 w 2279"/>
                <a:gd name="T43" fmla="*/ 2060836 h 2211"/>
                <a:gd name="T44" fmla="*/ 40116 w 2279"/>
                <a:gd name="T45" fmla="*/ 2062702 h 2211"/>
                <a:gd name="T46" fmla="*/ 40116 w 2279"/>
                <a:gd name="T47" fmla="*/ 2062702 h 2211"/>
                <a:gd name="T48" fmla="*/ 34518 w 2279"/>
                <a:gd name="T49" fmla="*/ 1623293 h 2211"/>
                <a:gd name="T50" fmla="*/ 29854 w 2279"/>
                <a:gd name="T51" fmla="*/ 1259452 h 2211"/>
                <a:gd name="T52" fmla="*/ 26122 w 2279"/>
                <a:gd name="T53" fmla="*/ 964647 h 2211"/>
                <a:gd name="T54" fmla="*/ 26122 w 2279"/>
                <a:gd name="T55" fmla="*/ 964647 h 2211"/>
                <a:gd name="T56" fmla="*/ 19591 w 2279"/>
                <a:gd name="T57" fmla="*/ 755671 h 2211"/>
                <a:gd name="T58" fmla="*/ 13061 w 2279"/>
                <a:gd name="T59" fmla="*/ 582147 h 2211"/>
                <a:gd name="T60" fmla="*/ 6530 w 2279"/>
                <a:gd name="T61" fmla="*/ 416085 h 2211"/>
                <a:gd name="T62" fmla="*/ 0 w 2279"/>
                <a:gd name="T63" fmla="*/ 119415 h 2211"/>
                <a:gd name="T64" fmla="*/ 2049640 w 2279"/>
                <a:gd name="T65" fmla="*/ 0 h 2211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2279"/>
                <a:gd name="T100" fmla="*/ 0 h 2211"/>
                <a:gd name="T101" fmla="*/ 2279 w 2279"/>
                <a:gd name="T102" fmla="*/ 2211 h 2211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2279" h="2211">
                  <a:moveTo>
                    <a:pt x="2197" y="0"/>
                  </a:moveTo>
                  <a:lnTo>
                    <a:pt x="2233" y="377"/>
                  </a:lnTo>
                  <a:lnTo>
                    <a:pt x="2237" y="437"/>
                  </a:lnTo>
                  <a:lnTo>
                    <a:pt x="2242" y="588"/>
                  </a:lnTo>
                  <a:lnTo>
                    <a:pt x="2247" y="785"/>
                  </a:lnTo>
                  <a:lnTo>
                    <a:pt x="2249" y="886"/>
                  </a:lnTo>
                  <a:lnTo>
                    <a:pt x="2249" y="984"/>
                  </a:lnTo>
                  <a:lnTo>
                    <a:pt x="2249" y="1103"/>
                  </a:lnTo>
                  <a:lnTo>
                    <a:pt x="2253" y="1265"/>
                  </a:lnTo>
                  <a:lnTo>
                    <a:pt x="2263" y="1641"/>
                  </a:lnTo>
                  <a:lnTo>
                    <a:pt x="2279" y="2113"/>
                  </a:lnTo>
                  <a:lnTo>
                    <a:pt x="1894" y="2135"/>
                  </a:lnTo>
                  <a:lnTo>
                    <a:pt x="1154" y="2175"/>
                  </a:lnTo>
                  <a:lnTo>
                    <a:pt x="971" y="2184"/>
                  </a:lnTo>
                  <a:lnTo>
                    <a:pt x="781" y="2193"/>
                  </a:lnTo>
                  <a:lnTo>
                    <a:pt x="595" y="2199"/>
                  </a:lnTo>
                  <a:lnTo>
                    <a:pt x="421" y="2204"/>
                  </a:lnTo>
                  <a:lnTo>
                    <a:pt x="149" y="2209"/>
                  </a:lnTo>
                  <a:lnTo>
                    <a:pt x="43" y="2211"/>
                  </a:lnTo>
                  <a:lnTo>
                    <a:pt x="37" y="1740"/>
                  </a:lnTo>
                  <a:lnTo>
                    <a:pt x="32" y="1350"/>
                  </a:lnTo>
                  <a:lnTo>
                    <a:pt x="28" y="1034"/>
                  </a:lnTo>
                  <a:lnTo>
                    <a:pt x="21" y="810"/>
                  </a:lnTo>
                  <a:lnTo>
                    <a:pt x="14" y="624"/>
                  </a:lnTo>
                  <a:lnTo>
                    <a:pt x="7" y="446"/>
                  </a:lnTo>
                  <a:lnTo>
                    <a:pt x="0" y="128"/>
                  </a:lnTo>
                  <a:lnTo>
                    <a:pt x="2197" y="0"/>
                  </a:lnTo>
                  <a:close/>
                </a:path>
              </a:pathLst>
            </a:custGeom>
            <a:noFill/>
            <a:ln w="9525">
              <a:solidFill>
                <a:srgbClr val="71AE0E"/>
              </a:solidFill>
              <a:round/>
              <a:headEnd/>
              <a:tailEnd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2600" kern="0">
                  <a:solidFill>
                    <a:sysClr val="windowText" lastClr="000000"/>
                  </a:solidFill>
                  <a:ea typeface="PMingLiU" pitchFamily="18" charset="-120"/>
                </a:rPr>
                <a:t>  </a:t>
              </a:r>
            </a:p>
          </p:txBody>
        </p:sp>
      </p:grpSp>
      <p:grpSp>
        <p:nvGrpSpPr>
          <p:cNvPr id="4" name="Group 35"/>
          <p:cNvGrpSpPr>
            <a:grpSpLocks/>
          </p:cNvGrpSpPr>
          <p:nvPr/>
        </p:nvGrpSpPr>
        <p:grpSpPr bwMode="auto">
          <a:xfrm rot="-1117645">
            <a:off x="327025" y="2425700"/>
            <a:ext cx="5092700" cy="3116263"/>
            <a:chOff x="3388564" y="3501395"/>
            <a:chExt cx="1756176" cy="1572060"/>
          </a:xfrm>
        </p:grpSpPr>
        <p:grpSp>
          <p:nvGrpSpPr>
            <p:cNvPr id="65545" name="Group 21"/>
            <p:cNvGrpSpPr>
              <a:grpSpLocks/>
            </p:cNvGrpSpPr>
            <p:nvPr/>
          </p:nvGrpSpPr>
          <p:grpSpPr bwMode="auto">
            <a:xfrm rot="-396937">
              <a:off x="3388564" y="3501395"/>
              <a:ext cx="1756176" cy="1572060"/>
              <a:chOff x="777669" y="551874"/>
              <a:chExt cx="1756176" cy="1572060"/>
            </a:xfrm>
          </p:grpSpPr>
          <p:sp>
            <p:nvSpPr>
              <p:cNvPr id="32" name="Freeform 6"/>
              <p:cNvSpPr>
                <a:spLocks/>
              </p:cNvSpPr>
              <p:nvPr/>
            </p:nvSpPr>
            <p:spPr bwMode="auto">
              <a:xfrm rot="346487">
                <a:off x="792209" y="661226"/>
                <a:ext cx="1740301" cy="1460742"/>
              </a:xfrm>
              <a:custGeom>
                <a:avLst/>
                <a:gdLst>
                  <a:gd name="T0" fmla="*/ 2049640 w 2279"/>
                  <a:gd name="T1" fmla="*/ 0 h 2211"/>
                  <a:gd name="T2" fmla="*/ 2083225 w 2279"/>
                  <a:gd name="T3" fmla="*/ 351714 h 2211"/>
                  <a:gd name="T4" fmla="*/ 2083225 w 2279"/>
                  <a:gd name="T5" fmla="*/ 351714 h 2211"/>
                  <a:gd name="T6" fmla="*/ 2086957 w 2279"/>
                  <a:gd name="T7" fmla="*/ 407689 h 2211"/>
                  <a:gd name="T8" fmla="*/ 2091622 w 2279"/>
                  <a:gd name="T9" fmla="*/ 548561 h 2211"/>
                  <a:gd name="T10" fmla="*/ 2096286 w 2279"/>
                  <a:gd name="T11" fmla="*/ 732348 h 2211"/>
                  <a:gd name="T12" fmla="*/ 2098152 w 2279"/>
                  <a:gd name="T13" fmla="*/ 826573 h 2211"/>
                  <a:gd name="T14" fmla="*/ 2098152 w 2279"/>
                  <a:gd name="T15" fmla="*/ 918000 h 2211"/>
                  <a:gd name="T16" fmla="*/ 2098152 w 2279"/>
                  <a:gd name="T17" fmla="*/ 918000 h 2211"/>
                  <a:gd name="T18" fmla="*/ 2098152 w 2279"/>
                  <a:gd name="T19" fmla="*/ 1029019 h 2211"/>
                  <a:gd name="T20" fmla="*/ 2101884 w 2279"/>
                  <a:gd name="T21" fmla="*/ 1180153 h 2211"/>
                  <a:gd name="T22" fmla="*/ 2111213 w 2279"/>
                  <a:gd name="T23" fmla="*/ 1530933 h 2211"/>
                  <a:gd name="T24" fmla="*/ 2126140 w 2279"/>
                  <a:gd name="T25" fmla="*/ 1971275 h 2211"/>
                  <a:gd name="T26" fmla="*/ 2126140 w 2279"/>
                  <a:gd name="T27" fmla="*/ 1971275 h 2211"/>
                  <a:gd name="T28" fmla="*/ 1766963 w 2279"/>
                  <a:gd name="T29" fmla="*/ 1991800 h 2211"/>
                  <a:gd name="T30" fmla="*/ 1076597 w 2279"/>
                  <a:gd name="T31" fmla="*/ 2029117 h 2211"/>
                  <a:gd name="T32" fmla="*/ 1076597 w 2279"/>
                  <a:gd name="T33" fmla="*/ 2029117 h 2211"/>
                  <a:gd name="T34" fmla="*/ 905872 w 2279"/>
                  <a:gd name="T35" fmla="*/ 2037513 h 2211"/>
                  <a:gd name="T36" fmla="*/ 728616 w 2279"/>
                  <a:gd name="T37" fmla="*/ 2045909 h 2211"/>
                  <a:gd name="T38" fmla="*/ 555091 w 2279"/>
                  <a:gd name="T39" fmla="*/ 2051507 h 2211"/>
                  <a:gd name="T40" fmla="*/ 392762 w 2279"/>
                  <a:gd name="T41" fmla="*/ 2056172 h 2211"/>
                  <a:gd name="T42" fmla="*/ 139006 w 2279"/>
                  <a:gd name="T43" fmla="*/ 2060836 h 2211"/>
                  <a:gd name="T44" fmla="*/ 40116 w 2279"/>
                  <a:gd name="T45" fmla="*/ 2062702 h 2211"/>
                  <a:gd name="T46" fmla="*/ 40116 w 2279"/>
                  <a:gd name="T47" fmla="*/ 2062702 h 2211"/>
                  <a:gd name="T48" fmla="*/ 34518 w 2279"/>
                  <a:gd name="T49" fmla="*/ 1623293 h 2211"/>
                  <a:gd name="T50" fmla="*/ 29854 w 2279"/>
                  <a:gd name="T51" fmla="*/ 1259452 h 2211"/>
                  <a:gd name="T52" fmla="*/ 26122 w 2279"/>
                  <a:gd name="T53" fmla="*/ 964647 h 2211"/>
                  <a:gd name="T54" fmla="*/ 26122 w 2279"/>
                  <a:gd name="T55" fmla="*/ 964647 h 2211"/>
                  <a:gd name="T56" fmla="*/ 19591 w 2279"/>
                  <a:gd name="T57" fmla="*/ 755671 h 2211"/>
                  <a:gd name="T58" fmla="*/ 13061 w 2279"/>
                  <a:gd name="T59" fmla="*/ 582147 h 2211"/>
                  <a:gd name="T60" fmla="*/ 6530 w 2279"/>
                  <a:gd name="T61" fmla="*/ 416085 h 2211"/>
                  <a:gd name="T62" fmla="*/ 0 w 2279"/>
                  <a:gd name="T63" fmla="*/ 119415 h 2211"/>
                  <a:gd name="T64" fmla="*/ 2049640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00">
                      <a:alpha val="57999"/>
                    </a:srgbClr>
                  </a:gs>
                  <a:gs pos="100000">
                    <a:srgbClr val="949494">
                      <a:alpha val="0"/>
                    </a:srgb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CN" kern="0">
                    <a:solidFill>
                      <a:sysClr val="windowText" lastClr="000000"/>
                    </a:solidFill>
                    <a:ea typeface="PMingLiU" pitchFamily="18" charset="-120"/>
                  </a:rPr>
                  <a:t>  </a:t>
                </a:r>
              </a:p>
            </p:txBody>
          </p:sp>
          <p:sp>
            <p:nvSpPr>
              <p:cNvPr id="33" name="Freeform 6"/>
              <p:cNvSpPr>
                <a:spLocks/>
              </p:cNvSpPr>
              <p:nvPr/>
            </p:nvSpPr>
            <p:spPr bwMode="auto">
              <a:xfrm rot="485220">
                <a:off x="777599" y="549400"/>
                <a:ext cx="1741943" cy="1535221"/>
              </a:xfrm>
              <a:custGeom>
                <a:avLst/>
                <a:gdLst>
                  <a:gd name="T0" fmla="*/ 2056831 w 2279"/>
                  <a:gd name="T1" fmla="*/ 0 h 2211"/>
                  <a:gd name="T2" fmla="*/ 2090534 w 2279"/>
                  <a:gd name="T3" fmla="*/ 352947 h 2211"/>
                  <a:gd name="T4" fmla="*/ 2090534 w 2279"/>
                  <a:gd name="T5" fmla="*/ 352947 h 2211"/>
                  <a:gd name="T6" fmla="*/ 2094279 w 2279"/>
                  <a:gd name="T7" fmla="*/ 409119 h 2211"/>
                  <a:gd name="T8" fmla="*/ 2098960 w 2279"/>
                  <a:gd name="T9" fmla="*/ 550486 h 2211"/>
                  <a:gd name="T10" fmla="*/ 2103641 w 2279"/>
                  <a:gd name="T11" fmla="*/ 734917 h 2211"/>
                  <a:gd name="T12" fmla="*/ 2105513 w 2279"/>
                  <a:gd name="T13" fmla="*/ 829473 h 2211"/>
                  <a:gd name="T14" fmla="*/ 2105513 w 2279"/>
                  <a:gd name="T15" fmla="*/ 921221 h 2211"/>
                  <a:gd name="T16" fmla="*/ 2105513 w 2279"/>
                  <a:gd name="T17" fmla="*/ 921221 h 2211"/>
                  <a:gd name="T18" fmla="*/ 2105513 w 2279"/>
                  <a:gd name="T19" fmla="*/ 1032629 h 2211"/>
                  <a:gd name="T20" fmla="*/ 2109258 w 2279"/>
                  <a:gd name="T21" fmla="*/ 1184293 h 2211"/>
                  <a:gd name="T22" fmla="*/ 2118620 w 2279"/>
                  <a:gd name="T23" fmla="*/ 1536304 h 2211"/>
                  <a:gd name="T24" fmla="*/ 2133599 w 2279"/>
                  <a:gd name="T25" fmla="*/ 1978190 h 2211"/>
                  <a:gd name="T26" fmla="*/ 2133599 w 2279"/>
                  <a:gd name="T27" fmla="*/ 1978190 h 2211"/>
                  <a:gd name="T28" fmla="*/ 1773162 w 2279"/>
                  <a:gd name="T29" fmla="*/ 1998787 h 2211"/>
                  <a:gd name="T30" fmla="*/ 1080374 w 2279"/>
                  <a:gd name="T31" fmla="*/ 2036235 h 2211"/>
                  <a:gd name="T32" fmla="*/ 1080374 w 2279"/>
                  <a:gd name="T33" fmla="*/ 2036235 h 2211"/>
                  <a:gd name="T34" fmla="*/ 909050 w 2279"/>
                  <a:gd name="T35" fmla="*/ 2044661 h 2211"/>
                  <a:gd name="T36" fmla="*/ 731172 w 2279"/>
                  <a:gd name="T37" fmla="*/ 2053086 h 2211"/>
                  <a:gd name="T38" fmla="*/ 557039 w 2279"/>
                  <a:gd name="T39" fmla="*/ 2058704 h 2211"/>
                  <a:gd name="T40" fmla="*/ 394140 w 2279"/>
                  <a:gd name="T41" fmla="*/ 2063385 h 2211"/>
                  <a:gd name="T42" fmla="*/ 139494 w 2279"/>
                  <a:gd name="T43" fmla="*/ 2068066 h 2211"/>
                  <a:gd name="T44" fmla="*/ 40257 w 2279"/>
                  <a:gd name="T45" fmla="*/ 2069938 h 2211"/>
                  <a:gd name="T46" fmla="*/ 40257 w 2279"/>
                  <a:gd name="T47" fmla="*/ 2069938 h 2211"/>
                  <a:gd name="T48" fmla="*/ 34639 w 2279"/>
                  <a:gd name="T49" fmla="*/ 1628988 h 2211"/>
                  <a:gd name="T50" fmla="*/ 29958 w 2279"/>
                  <a:gd name="T51" fmla="*/ 1263870 h 2211"/>
                  <a:gd name="T52" fmla="*/ 26214 w 2279"/>
                  <a:gd name="T53" fmla="*/ 968031 h 2211"/>
                  <a:gd name="T54" fmla="*/ 26214 w 2279"/>
                  <a:gd name="T55" fmla="*/ 968031 h 2211"/>
                  <a:gd name="T56" fmla="*/ 19660 w 2279"/>
                  <a:gd name="T57" fmla="*/ 758322 h 2211"/>
                  <a:gd name="T58" fmla="*/ 13107 w 2279"/>
                  <a:gd name="T59" fmla="*/ 584189 h 2211"/>
                  <a:gd name="T60" fmla="*/ 6553 w 2279"/>
                  <a:gd name="T61" fmla="*/ 417545 h 2211"/>
                  <a:gd name="T62" fmla="*/ 0 w 2279"/>
                  <a:gd name="T63" fmla="*/ 119834 h 2211"/>
                  <a:gd name="T64" fmla="*/ 2056831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blipFill>
                <a:blip r:embed="rId4" cstate="print"/>
                <a:tile tx="0" ty="0" sx="100000" sy="100000" flip="none" algn="tl"/>
              </a:blip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kern="0">
                  <a:solidFill>
                    <a:srgbClr val="8E0000"/>
                  </a:solidFill>
                  <a:ea typeface="楷体_GB2312" pitchFamily="49" charset="-122"/>
                </a:endParaRPr>
              </a:p>
            </p:txBody>
          </p:sp>
        </p:grpSp>
        <p:sp>
          <p:nvSpPr>
            <p:cNvPr id="65546" name="TextBox 28"/>
            <p:cNvSpPr txBox="1">
              <a:spLocks noChangeArrowheads="1"/>
            </p:cNvSpPr>
            <p:nvPr/>
          </p:nvSpPr>
          <p:spPr bwMode="auto">
            <a:xfrm rot="-60000">
              <a:off x="3468200" y="3563546"/>
              <a:ext cx="1592555" cy="12202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marL="358775" indent="-358775" algn="just" eaLnBrk="0" hangingPunct="0">
                <a:lnSpc>
                  <a:spcPct val="150000"/>
                </a:lnSpc>
              </a:pPr>
              <a:r>
                <a:rPr kumimoji="1" lang="en-US" altLang="zh-CN" sz="2600">
                  <a:solidFill>
                    <a:srgbClr val="8E0000"/>
                  </a:solidFill>
                  <a:latin typeface="Helvetica" pitchFamily="34" charset="0"/>
                  <a:ea typeface="楷体" pitchFamily="49" charset="-122"/>
                </a:rPr>
                <a:t>b. As soon as I jumped in, I felt like I was back in that pool, breathless, struggling, terrified. (Para. 12, L4)</a:t>
              </a:r>
            </a:p>
          </p:txBody>
        </p:sp>
      </p:grpSp>
      <p:grpSp>
        <p:nvGrpSpPr>
          <p:cNvPr id="65541" name="组合 13"/>
          <p:cNvGrpSpPr>
            <a:grpSpLocks/>
          </p:cNvGrpSpPr>
          <p:nvPr/>
        </p:nvGrpSpPr>
        <p:grpSpPr bwMode="auto">
          <a:xfrm>
            <a:off x="-14288" y="44450"/>
            <a:ext cx="7983538" cy="1152525"/>
            <a:chOff x="-14288" y="-27384"/>
            <a:chExt cx="7982940" cy="1152525"/>
          </a:xfrm>
        </p:grpSpPr>
        <p:pic>
          <p:nvPicPr>
            <p:cNvPr id="65542" name="Picture 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14288" y="-27384"/>
              <a:ext cx="4014784" cy="1152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6" name="TextBox 15">
              <a:hlinkClick r:id="rId6" action="ppaction://hlinksldjump"/>
            </p:cNvPr>
            <p:cNvSpPr txBox="1"/>
            <p:nvPr/>
          </p:nvSpPr>
          <p:spPr>
            <a:xfrm>
              <a:off x="192073" y="471091"/>
              <a:ext cx="2508062" cy="43021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2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itchFamily="66" charset="0"/>
                  <a:ea typeface="+mn-ea"/>
                </a:rPr>
                <a:t>Language focus</a:t>
              </a:r>
              <a:endParaRPr lang="zh-CN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  <a:ea typeface="+mn-ea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130365" y="559991"/>
              <a:ext cx="3838287" cy="4921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600" b="1" dirty="0">
                  <a:solidFill>
                    <a:schemeClr val="accent6">
                      <a:lumMod val="75000"/>
                    </a:schemeClr>
                  </a:solidFill>
                  <a:latin typeface="Helvetica"/>
                </a:rPr>
                <a:t>Language appreciation</a:t>
              </a:r>
              <a:endParaRPr lang="zh-CN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alphaModFix amt="15000"/>
            <a:lum/>
          </a:blip>
          <a:srcRect/>
          <a:stretch>
            <a:fillRect l="14000" t="7000" r="-5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2"/>
          <p:cNvGrpSpPr>
            <a:grpSpLocks/>
          </p:cNvGrpSpPr>
          <p:nvPr/>
        </p:nvGrpSpPr>
        <p:grpSpPr bwMode="auto">
          <a:xfrm>
            <a:off x="5199063" y="1228725"/>
            <a:ext cx="3730625" cy="2628900"/>
            <a:chOff x="5076053" y="1421857"/>
            <a:chExt cx="3730062" cy="2628260"/>
          </a:xfrm>
        </p:grpSpPr>
        <p:grpSp>
          <p:nvGrpSpPr>
            <p:cNvPr id="66573" name="Group 35"/>
            <p:cNvGrpSpPr>
              <a:grpSpLocks/>
            </p:cNvGrpSpPr>
            <p:nvPr/>
          </p:nvGrpSpPr>
          <p:grpSpPr bwMode="auto">
            <a:xfrm rot="872659">
              <a:off x="5264426" y="1421857"/>
              <a:ext cx="3441062" cy="2628260"/>
              <a:chOff x="3234634" y="3572734"/>
              <a:chExt cx="1901072" cy="1590967"/>
            </a:xfrm>
          </p:grpSpPr>
          <p:sp>
            <p:nvSpPr>
              <p:cNvPr id="30" name="Freeform 6"/>
              <p:cNvSpPr>
                <a:spLocks/>
              </p:cNvSpPr>
              <p:nvPr/>
            </p:nvSpPr>
            <p:spPr bwMode="auto">
              <a:xfrm rot="88283">
                <a:off x="3386098" y="3572463"/>
                <a:ext cx="1742418" cy="1314277"/>
              </a:xfrm>
              <a:custGeom>
                <a:avLst/>
                <a:gdLst>
                  <a:gd name="T0" fmla="*/ 2056831 w 2279"/>
                  <a:gd name="T1" fmla="*/ 0 h 2211"/>
                  <a:gd name="T2" fmla="*/ 2090534 w 2279"/>
                  <a:gd name="T3" fmla="*/ 352947 h 2211"/>
                  <a:gd name="T4" fmla="*/ 2090534 w 2279"/>
                  <a:gd name="T5" fmla="*/ 352947 h 2211"/>
                  <a:gd name="T6" fmla="*/ 2094279 w 2279"/>
                  <a:gd name="T7" fmla="*/ 409119 h 2211"/>
                  <a:gd name="T8" fmla="*/ 2098960 w 2279"/>
                  <a:gd name="T9" fmla="*/ 550486 h 2211"/>
                  <a:gd name="T10" fmla="*/ 2103641 w 2279"/>
                  <a:gd name="T11" fmla="*/ 734917 h 2211"/>
                  <a:gd name="T12" fmla="*/ 2105513 w 2279"/>
                  <a:gd name="T13" fmla="*/ 829473 h 2211"/>
                  <a:gd name="T14" fmla="*/ 2105513 w 2279"/>
                  <a:gd name="T15" fmla="*/ 921221 h 2211"/>
                  <a:gd name="T16" fmla="*/ 2105513 w 2279"/>
                  <a:gd name="T17" fmla="*/ 921221 h 2211"/>
                  <a:gd name="T18" fmla="*/ 2105513 w 2279"/>
                  <a:gd name="T19" fmla="*/ 1032629 h 2211"/>
                  <a:gd name="T20" fmla="*/ 2109258 w 2279"/>
                  <a:gd name="T21" fmla="*/ 1184293 h 2211"/>
                  <a:gd name="T22" fmla="*/ 2118620 w 2279"/>
                  <a:gd name="T23" fmla="*/ 1536304 h 2211"/>
                  <a:gd name="T24" fmla="*/ 2133599 w 2279"/>
                  <a:gd name="T25" fmla="*/ 1978190 h 2211"/>
                  <a:gd name="T26" fmla="*/ 2133599 w 2279"/>
                  <a:gd name="T27" fmla="*/ 1978190 h 2211"/>
                  <a:gd name="T28" fmla="*/ 1773162 w 2279"/>
                  <a:gd name="T29" fmla="*/ 1998787 h 2211"/>
                  <a:gd name="T30" fmla="*/ 1080374 w 2279"/>
                  <a:gd name="T31" fmla="*/ 2036235 h 2211"/>
                  <a:gd name="T32" fmla="*/ 1080374 w 2279"/>
                  <a:gd name="T33" fmla="*/ 2036235 h 2211"/>
                  <a:gd name="T34" fmla="*/ 909050 w 2279"/>
                  <a:gd name="T35" fmla="*/ 2044661 h 2211"/>
                  <a:gd name="T36" fmla="*/ 731172 w 2279"/>
                  <a:gd name="T37" fmla="*/ 2053086 h 2211"/>
                  <a:gd name="T38" fmla="*/ 557039 w 2279"/>
                  <a:gd name="T39" fmla="*/ 2058704 h 2211"/>
                  <a:gd name="T40" fmla="*/ 394140 w 2279"/>
                  <a:gd name="T41" fmla="*/ 2063385 h 2211"/>
                  <a:gd name="T42" fmla="*/ 139494 w 2279"/>
                  <a:gd name="T43" fmla="*/ 2068066 h 2211"/>
                  <a:gd name="T44" fmla="*/ 40257 w 2279"/>
                  <a:gd name="T45" fmla="*/ 2069938 h 2211"/>
                  <a:gd name="T46" fmla="*/ 40257 w 2279"/>
                  <a:gd name="T47" fmla="*/ 2069938 h 2211"/>
                  <a:gd name="T48" fmla="*/ 34639 w 2279"/>
                  <a:gd name="T49" fmla="*/ 1628988 h 2211"/>
                  <a:gd name="T50" fmla="*/ 29958 w 2279"/>
                  <a:gd name="T51" fmla="*/ 1263870 h 2211"/>
                  <a:gd name="T52" fmla="*/ 26214 w 2279"/>
                  <a:gd name="T53" fmla="*/ 968031 h 2211"/>
                  <a:gd name="T54" fmla="*/ 26214 w 2279"/>
                  <a:gd name="T55" fmla="*/ 968031 h 2211"/>
                  <a:gd name="T56" fmla="*/ 19660 w 2279"/>
                  <a:gd name="T57" fmla="*/ 758322 h 2211"/>
                  <a:gd name="T58" fmla="*/ 13107 w 2279"/>
                  <a:gd name="T59" fmla="*/ 584189 h 2211"/>
                  <a:gd name="T60" fmla="*/ 6553 w 2279"/>
                  <a:gd name="T61" fmla="*/ 417545 h 2211"/>
                  <a:gd name="T62" fmla="*/ 0 w 2279"/>
                  <a:gd name="T63" fmla="*/ 119834 h 2211"/>
                  <a:gd name="T64" fmla="*/ 2056831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600" kern="0">
                  <a:solidFill>
                    <a:srgbClr val="99CC00"/>
                  </a:solidFill>
                  <a:ea typeface="楷体_GB2312" pitchFamily="49" charset="-122"/>
                </a:endParaRPr>
              </a:p>
            </p:txBody>
          </p:sp>
          <p:sp>
            <p:nvSpPr>
              <p:cNvPr id="66578" name="TextBox 28"/>
              <p:cNvSpPr txBox="1">
                <a:spLocks noChangeArrowheads="1"/>
              </p:cNvSpPr>
              <p:nvPr/>
            </p:nvSpPr>
            <p:spPr bwMode="auto">
              <a:xfrm rot="-60000">
                <a:off x="3234634" y="3850239"/>
                <a:ext cx="1901072" cy="131346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just">
                  <a:lnSpc>
                    <a:spcPts val="2700"/>
                  </a:lnSpc>
                </a:pPr>
                <a:r>
                  <a:rPr kumimoji="1" lang="zh-CN" altLang="en-US" sz="2600">
                    <a:solidFill>
                      <a:srgbClr val="000000"/>
                    </a:solidFill>
                    <a:latin typeface="华文行楷" pitchFamily="2" charset="-122"/>
                    <a:ea typeface="华文行楷" pitchFamily="2" charset="-122"/>
                  </a:rPr>
                  <a:t>我全身都快虚脱了，我不再划水，就这样放松自己顺水而漂。我的手碰上了防波堤，仿佛触电一般，我重新恢复了神志。</a:t>
                </a:r>
              </a:p>
            </p:txBody>
          </p:sp>
        </p:grpSp>
        <p:sp>
          <p:nvSpPr>
            <p:cNvPr id="36" name="Freeform 6"/>
            <p:cNvSpPr>
              <a:spLocks/>
            </p:cNvSpPr>
            <p:nvPr/>
          </p:nvSpPr>
          <p:spPr bwMode="auto">
            <a:xfrm rot="822209">
              <a:off x="5076053" y="1662331"/>
              <a:ext cx="3730062" cy="2384401"/>
            </a:xfrm>
            <a:custGeom>
              <a:avLst/>
              <a:gdLst>
                <a:gd name="T0" fmla="*/ 2049640 w 2279"/>
                <a:gd name="T1" fmla="*/ 0 h 2211"/>
                <a:gd name="T2" fmla="*/ 2083225 w 2279"/>
                <a:gd name="T3" fmla="*/ 351714 h 2211"/>
                <a:gd name="T4" fmla="*/ 2083225 w 2279"/>
                <a:gd name="T5" fmla="*/ 351714 h 2211"/>
                <a:gd name="T6" fmla="*/ 2086957 w 2279"/>
                <a:gd name="T7" fmla="*/ 407689 h 2211"/>
                <a:gd name="T8" fmla="*/ 2091622 w 2279"/>
                <a:gd name="T9" fmla="*/ 548561 h 2211"/>
                <a:gd name="T10" fmla="*/ 2096286 w 2279"/>
                <a:gd name="T11" fmla="*/ 732348 h 2211"/>
                <a:gd name="T12" fmla="*/ 2098152 w 2279"/>
                <a:gd name="T13" fmla="*/ 826573 h 2211"/>
                <a:gd name="T14" fmla="*/ 2098152 w 2279"/>
                <a:gd name="T15" fmla="*/ 918000 h 2211"/>
                <a:gd name="T16" fmla="*/ 2098152 w 2279"/>
                <a:gd name="T17" fmla="*/ 918000 h 2211"/>
                <a:gd name="T18" fmla="*/ 2098152 w 2279"/>
                <a:gd name="T19" fmla="*/ 1029019 h 2211"/>
                <a:gd name="T20" fmla="*/ 2101884 w 2279"/>
                <a:gd name="T21" fmla="*/ 1180153 h 2211"/>
                <a:gd name="T22" fmla="*/ 2111213 w 2279"/>
                <a:gd name="T23" fmla="*/ 1530933 h 2211"/>
                <a:gd name="T24" fmla="*/ 2126140 w 2279"/>
                <a:gd name="T25" fmla="*/ 1971275 h 2211"/>
                <a:gd name="T26" fmla="*/ 2126140 w 2279"/>
                <a:gd name="T27" fmla="*/ 1971275 h 2211"/>
                <a:gd name="T28" fmla="*/ 1766963 w 2279"/>
                <a:gd name="T29" fmla="*/ 1991800 h 2211"/>
                <a:gd name="T30" fmla="*/ 1076597 w 2279"/>
                <a:gd name="T31" fmla="*/ 2029117 h 2211"/>
                <a:gd name="T32" fmla="*/ 1076597 w 2279"/>
                <a:gd name="T33" fmla="*/ 2029117 h 2211"/>
                <a:gd name="T34" fmla="*/ 905872 w 2279"/>
                <a:gd name="T35" fmla="*/ 2037513 h 2211"/>
                <a:gd name="T36" fmla="*/ 728616 w 2279"/>
                <a:gd name="T37" fmla="*/ 2045909 h 2211"/>
                <a:gd name="T38" fmla="*/ 555091 w 2279"/>
                <a:gd name="T39" fmla="*/ 2051507 h 2211"/>
                <a:gd name="T40" fmla="*/ 392762 w 2279"/>
                <a:gd name="T41" fmla="*/ 2056172 h 2211"/>
                <a:gd name="T42" fmla="*/ 139006 w 2279"/>
                <a:gd name="T43" fmla="*/ 2060836 h 2211"/>
                <a:gd name="T44" fmla="*/ 40116 w 2279"/>
                <a:gd name="T45" fmla="*/ 2062702 h 2211"/>
                <a:gd name="T46" fmla="*/ 40116 w 2279"/>
                <a:gd name="T47" fmla="*/ 2062702 h 2211"/>
                <a:gd name="T48" fmla="*/ 34518 w 2279"/>
                <a:gd name="T49" fmla="*/ 1623293 h 2211"/>
                <a:gd name="T50" fmla="*/ 29854 w 2279"/>
                <a:gd name="T51" fmla="*/ 1259452 h 2211"/>
                <a:gd name="T52" fmla="*/ 26122 w 2279"/>
                <a:gd name="T53" fmla="*/ 964647 h 2211"/>
                <a:gd name="T54" fmla="*/ 26122 w 2279"/>
                <a:gd name="T55" fmla="*/ 964647 h 2211"/>
                <a:gd name="T56" fmla="*/ 19591 w 2279"/>
                <a:gd name="T57" fmla="*/ 755671 h 2211"/>
                <a:gd name="T58" fmla="*/ 13061 w 2279"/>
                <a:gd name="T59" fmla="*/ 582147 h 2211"/>
                <a:gd name="T60" fmla="*/ 6530 w 2279"/>
                <a:gd name="T61" fmla="*/ 416085 h 2211"/>
                <a:gd name="T62" fmla="*/ 0 w 2279"/>
                <a:gd name="T63" fmla="*/ 119415 h 2211"/>
                <a:gd name="T64" fmla="*/ 2049640 w 2279"/>
                <a:gd name="T65" fmla="*/ 0 h 2211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2279"/>
                <a:gd name="T100" fmla="*/ 0 h 2211"/>
                <a:gd name="T101" fmla="*/ 2279 w 2279"/>
                <a:gd name="T102" fmla="*/ 2211 h 2211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2279" h="2211">
                  <a:moveTo>
                    <a:pt x="2197" y="0"/>
                  </a:moveTo>
                  <a:lnTo>
                    <a:pt x="2233" y="377"/>
                  </a:lnTo>
                  <a:lnTo>
                    <a:pt x="2237" y="437"/>
                  </a:lnTo>
                  <a:lnTo>
                    <a:pt x="2242" y="588"/>
                  </a:lnTo>
                  <a:lnTo>
                    <a:pt x="2247" y="785"/>
                  </a:lnTo>
                  <a:lnTo>
                    <a:pt x="2249" y="886"/>
                  </a:lnTo>
                  <a:lnTo>
                    <a:pt x="2249" y="984"/>
                  </a:lnTo>
                  <a:lnTo>
                    <a:pt x="2249" y="1103"/>
                  </a:lnTo>
                  <a:lnTo>
                    <a:pt x="2253" y="1265"/>
                  </a:lnTo>
                  <a:lnTo>
                    <a:pt x="2263" y="1641"/>
                  </a:lnTo>
                  <a:lnTo>
                    <a:pt x="2279" y="2113"/>
                  </a:lnTo>
                  <a:lnTo>
                    <a:pt x="1894" y="2135"/>
                  </a:lnTo>
                  <a:lnTo>
                    <a:pt x="1154" y="2175"/>
                  </a:lnTo>
                  <a:lnTo>
                    <a:pt x="971" y="2184"/>
                  </a:lnTo>
                  <a:lnTo>
                    <a:pt x="781" y="2193"/>
                  </a:lnTo>
                  <a:lnTo>
                    <a:pt x="595" y="2199"/>
                  </a:lnTo>
                  <a:lnTo>
                    <a:pt x="421" y="2204"/>
                  </a:lnTo>
                  <a:lnTo>
                    <a:pt x="149" y="2209"/>
                  </a:lnTo>
                  <a:lnTo>
                    <a:pt x="43" y="2211"/>
                  </a:lnTo>
                  <a:lnTo>
                    <a:pt x="37" y="1740"/>
                  </a:lnTo>
                  <a:lnTo>
                    <a:pt x="32" y="1350"/>
                  </a:lnTo>
                  <a:lnTo>
                    <a:pt x="28" y="1034"/>
                  </a:lnTo>
                  <a:lnTo>
                    <a:pt x="21" y="810"/>
                  </a:lnTo>
                  <a:lnTo>
                    <a:pt x="14" y="624"/>
                  </a:lnTo>
                  <a:lnTo>
                    <a:pt x="7" y="446"/>
                  </a:lnTo>
                  <a:lnTo>
                    <a:pt x="0" y="128"/>
                  </a:lnTo>
                  <a:lnTo>
                    <a:pt x="2197" y="0"/>
                  </a:lnTo>
                  <a:close/>
                </a:path>
              </a:pathLst>
            </a:custGeom>
            <a:noFill/>
            <a:ln w="9525">
              <a:solidFill>
                <a:srgbClr val="71AE0E"/>
              </a:solidFill>
              <a:round/>
              <a:headEnd/>
              <a:tailEnd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2600" kern="0">
                  <a:solidFill>
                    <a:sysClr val="windowText" lastClr="000000"/>
                  </a:solidFill>
                  <a:ea typeface="PMingLiU" pitchFamily="18" charset="-120"/>
                </a:rPr>
                <a:t>  </a:t>
              </a:r>
            </a:p>
          </p:txBody>
        </p:sp>
      </p:grpSp>
      <p:grpSp>
        <p:nvGrpSpPr>
          <p:cNvPr id="4" name="Group 35"/>
          <p:cNvGrpSpPr>
            <a:grpSpLocks/>
          </p:cNvGrpSpPr>
          <p:nvPr/>
        </p:nvGrpSpPr>
        <p:grpSpPr bwMode="auto">
          <a:xfrm rot="-1117645">
            <a:off x="327025" y="2425700"/>
            <a:ext cx="5092700" cy="3116263"/>
            <a:chOff x="3388564" y="3501395"/>
            <a:chExt cx="1756176" cy="1572060"/>
          </a:xfrm>
        </p:grpSpPr>
        <p:grpSp>
          <p:nvGrpSpPr>
            <p:cNvPr id="66569" name="Group 21"/>
            <p:cNvGrpSpPr>
              <a:grpSpLocks/>
            </p:cNvGrpSpPr>
            <p:nvPr/>
          </p:nvGrpSpPr>
          <p:grpSpPr bwMode="auto">
            <a:xfrm rot="-396937">
              <a:off x="3388564" y="3501395"/>
              <a:ext cx="1756176" cy="1572060"/>
              <a:chOff x="777669" y="551874"/>
              <a:chExt cx="1756176" cy="1572060"/>
            </a:xfrm>
          </p:grpSpPr>
          <p:sp>
            <p:nvSpPr>
              <p:cNvPr id="28" name="Freeform 6"/>
              <p:cNvSpPr>
                <a:spLocks/>
              </p:cNvSpPr>
              <p:nvPr/>
            </p:nvSpPr>
            <p:spPr bwMode="auto">
              <a:xfrm rot="346487">
                <a:off x="792209" y="661226"/>
                <a:ext cx="1740301" cy="1460742"/>
              </a:xfrm>
              <a:custGeom>
                <a:avLst/>
                <a:gdLst>
                  <a:gd name="T0" fmla="*/ 2049640 w 2279"/>
                  <a:gd name="T1" fmla="*/ 0 h 2211"/>
                  <a:gd name="T2" fmla="*/ 2083225 w 2279"/>
                  <a:gd name="T3" fmla="*/ 351714 h 2211"/>
                  <a:gd name="T4" fmla="*/ 2083225 w 2279"/>
                  <a:gd name="T5" fmla="*/ 351714 h 2211"/>
                  <a:gd name="T6" fmla="*/ 2086957 w 2279"/>
                  <a:gd name="T7" fmla="*/ 407689 h 2211"/>
                  <a:gd name="T8" fmla="*/ 2091622 w 2279"/>
                  <a:gd name="T9" fmla="*/ 548561 h 2211"/>
                  <a:gd name="T10" fmla="*/ 2096286 w 2279"/>
                  <a:gd name="T11" fmla="*/ 732348 h 2211"/>
                  <a:gd name="T12" fmla="*/ 2098152 w 2279"/>
                  <a:gd name="T13" fmla="*/ 826573 h 2211"/>
                  <a:gd name="T14" fmla="*/ 2098152 w 2279"/>
                  <a:gd name="T15" fmla="*/ 918000 h 2211"/>
                  <a:gd name="T16" fmla="*/ 2098152 w 2279"/>
                  <a:gd name="T17" fmla="*/ 918000 h 2211"/>
                  <a:gd name="T18" fmla="*/ 2098152 w 2279"/>
                  <a:gd name="T19" fmla="*/ 1029019 h 2211"/>
                  <a:gd name="T20" fmla="*/ 2101884 w 2279"/>
                  <a:gd name="T21" fmla="*/ 1180153 h 2211"/>
                  <a:gd name="T22" fmla="*/ 2111213 w 2279"/>
                  <a:gd name="T23" fmla="*/ 1530933 h 2211"/>
                  <a:gd name="T24" fmla="*/ 2126140 w 2279"/>
                  <a:gd name="T25" fmla="*/ 1971275 h 2211"/>
                  <a:gd name="T26" fmla="*/ 2126140 w 2279"/>
                  <a:gd name="T27" fmla="*/ 1971275 h 2211"/>
                  <a:gd name="T28" fmla="*/ 1766963 w 2279"/>
                  <a:gd name="T29" fmla="*/ 1991800 h 2211"/>
                  <a:gd name="T30" fmla="*/ 1076597 w 2279"/>
                  <a:gd name="T31" fmla="*/ 2029117 h 2211"/>
                  <a:gd name="T32" fmla="*/ 1076597 w 2279"/>
                  <a:gd name="T33" fmla="*/ 2029117 h 2211"/>
                  <a:gd name="T34" fmla="*/ 905872 w 2279"/>
                  <a:gd name="T35" fmla="*/ 2037513 h 2211"/>
                  <a:gd name="T36" fmla="*/ 728616 w 2279"/>
                  <a:gd name="T37" fmla="*/ 2045909 h 2211"/>
                  <a:gd name="T38" fmla="*/ 555091 w 2279"/>
                  <a:gd name="T39" fmla="*/ 2051507 h 2211"/>
                  <a:gd name="T40" fmla="*/ 392762 w 2279"/>
                  <a:gd name="T41" fmla="*/ 2056172 h 2211"/>
                  <a:gd name="T42" fmla="*/ 139006 w 2279"/>
                  <a:gd name="T43" fmla="*/ 2060836 h 2211"/>
                  <a:gd name="T44" fmla="*/ 40116 w 2279"/>
                  <a:gd name="T45" fmla="*/ 2062702 h 2211"/>
                  <a:gd name="T46" fmla="*/ 40116 w 2279"/>
                  <a:gd name="T47" fmla="*/ 2062702 h 2211"/>
                  <a:gd name="T48" fmla="*/ 34518 w 2279"/>
                  <a:gd name="T49" fmla="*/ 1623293 h 2211"/>
                  <a:gd name="T50" fmla="*/ 29854 w 2279"/>
                  <a:gd name="T51" fmla="*/ 1259452 h 2211"/>
                  <a:gd name="T52" fmla="*/ 26122 w 2279"/>
                  <a:gd name="T53" fmla="*/ 964647 h 2211"/>
                  <a:gd name="T54" fmla="*/ 26122 w 2279"/>
                  <a:gd name="T55" fmla="*/ 964647 h 2211"/>
                  <a:gd name="T56" fmla="*/ 19591 w 2279"/>
                  <a:gd name="T57" fmla="*/ 755671 h 2211"/>
                  <a:gd name="T58" fmla="*/ 13061 w 2279"/>
                  <a:gd name="T59" fmla="*/ 582147 h 2211"/>
                  <a:gd name="T60" fmla="*/ 6530 w 2279"/>
                  <a:gd name="T61" fmla="*/ 416085 h 2211"/>
                  <a:gd name="T62" fmla="*/ 0 w 2279"/>
                  <a:gd name="T63" fmla="*/ 119415 h 2211"/>
                  <a:gd name="T64" fmla="*/ 2049640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00">
                      <a:alpha val="57999"/>
                    </a:srgbClr>
                  </a:gs>
                  <a:gs pos="100000">
                    <a:srgbClr val="949494">
                      <a:alpha val="0"/>
                    </a:srgb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CN" kern="0">
                    <a:solidFill>
                      <a:sysClr val="windowText" lastClr="000000"/>
                    </a:solidFill>
                    <a:ea typeface="PMingLiU" pitchFamily="18" charset="-120"/>
                  </a:rPr>
                  <a:t>  </a:t>
                </a:r>
              </a:p>
            </p:txBody>
          </p:sp>
          <p:sp>
            <p:nvSpPr>
              <p:cNvPr id="29" name="Freeform 6"/>
              <p:cNvSpPr>
                <a:spLocks/>
              </p:cNvSpPr>
              <p:nvPr/>
            </p:nvSpPr>
            <p:spPr bwMode="auto">
              <a:xfrm rot="485220">
                <a:off x="777599" y="549400"/>
                <a:ext cx="1741943" cy="1535221"/>
              </a:xfrm>
              <a:custGeom>
                <a:avLst/>
                <a:gdLst>
                  <a:gd name="T0" fmla="*/ 2056831 w 2279"/>
                  <a:gd name="T1" fmla="*/ 0 h 2211"/>
                  <a:gd name="T2" fmla="*/ 2090534 w 2279"/>
                  <a:gd name="T3" fmla="*/ 352947 h 2211"/>
                  <a:gd name="T4" fmla="*/ 2090534 w 2279"/>
                  <a:gd name="T5" fmla="*/ 352947 h 2211"/>
                  <a:gd name="T6" fmla="*/ 2094279 w 2279"/>
                  <a:gd name="T7" fmla="*/ 409119 h 2211"/>
                  <a:gd name="T8" fmla="*/ 2098960 w 2279"/>
                  <a:gd name="T9" fmla="*/ 550486 h 2211"/>
                  <a:gd name="T10" fmla="*/ 2103641 w 2279"/>
                  <a:gd name="T11" fmla="*/ 734917 h 2211"/>
                  <a:gd name="T12" fmla="*/ 2105513 w 2279"/>
                  <a:gd name="T13" fmla="*/ 829473 h 2211"/>
                  <a:gd name="T14" fmla="*/ 2105513 w 2279"/>
                  <a:gd name="T15" fmla="*/ 921221 h 2211"/>
                  <a:gd name="T16" fmla="*/ 2105513 w 2279"/>
                  <a:gd name="T17" fmla="*/ 921221 h 2211"/>
                  <a:gd name="T18" fmla="*/ 2105513 w 2279"/>
                  <a:gd name="T19" fmla="*/ 1032629 h 2211"/>
                  <a:gd name="T20" fmla="*/ 2109258 w 2279"/>
                  <a:gd name="T21" fmla="*/ 1184293 h 2211"/>
                  <a:gd name="T22" fmla="*/ 2118620 w 2279"/>
                  <a:gd name="T23" fmla="*/ 1536304 h 2211"/>
                  <a:gd name="T24" fmla="*/ 2133599 w 2279"/>
                  <a:gd name="T25" fmla="*/ 1978190 h 2211"/>
                  <a:gd name="T26" fmla="*/ 2133599 w 2279"/>
                  <a:gd name="T27" fmla="*/ 1978190 h 2211"/>
                  <a:gd name="T28" fmla="*/ 1773162 w 2279"/>
                  <a:gd name="T29" fmla="*/ 1998787 h 2211"/>
                  <a:gd name="T30" fmla="*/ 1080374 w 2279"/>
                  <a:gd name="T31" fmla="*/ 2036235 h 2211"/>
                  <a:gd name="T32" fmla="*/ 1080374 w 2279"/>
                  <a:gd name="T33" fmla="*/ 2036235 h 2211"/>
                  <a:gd name="T34" fmla="*/ 909050 w 2279"/>
                  <a:gd name="T35" fmla="*/ 2044661 h 2211"/>
                  <a:gd name="T36" fmla="*/ 731172 w 2279"/>
                  <a:gd name="T37" fmla="*/ 2053086 h 2211"/>
                  <a:gd name="T38" fmla="*/ 557039 w 2279"/>
                  <a:gd name="T39" fmla="*/ 2058704 h 2211"/>
                  <a:gd name="T40" fmla="*/ 394140 w 2279"/>
                  <a:gd name="T41" fmla="*/ 2063385 h 2211"/>
                  <a:gd name="T42" fmla="*/ 139494 w 2279"/>
                  <a:gd name="T43" fmla="*/ 2068066 h 2211"/>
                  <a:gd name="T44" fmla="*/ 40257 w 2279"/>
                  <a:gd name="T45" fmla="*/ 2069938 h 2211"/>
                  <a:gd name="T46" fmla="*/ 40257 w 2279"/>
                  <a:gd name="T47" fmla="*/ 2069938 h 2211"/>
                  <a:gd name="T48" fmla="*/ 34639 w 2279"/>
                  <a:gd name="T49" fmla="*/ 1628988 h 2211"/>
                  <a:gd name="T50" fmla="*/ 29958 w 2279"/>
                  <a:gd name="T51" fmla="*/ 1263870 h 2211"/>
                  <a:gd name="T52" fmla="*/ 26214 w 2279"/>
                  <a:gd name="T53" fmla="*/ 968031 h 2211"/>
                  <a:gd name="T54" fmla="*/ 26214 w 2279"/>
                  <a:gd name="T55" fmla="*/ 968031 h 2211"/>
                  <a:gd name="T56" fmla="*/ 19660 w 2279"/>
                  <a:gd name="T57" fmla="*/ 758322 h 2211"/>
                  <a:gd name="T58" fmla="*/ 13107 w 2279"/>
                  <a:gd name="T59" fmla="*/ 584189 h 2211"/>
                  <a:gd name="T60" fmla="*/ 6553 w 2279"/>
                  <a:gd name="T61" fmla="*/ 417545 h 2211"/>
                  <a:gd name="T62" fmla="*/ 0 w 2279"/>
                  <a:gd name="T63" fmla="*/ 119834 h 2211"/>
                  <a:gd name="T64" fmla="*/ 2056831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blipFill>
                <a:blip r:embed="rId4" cstate="print"/>
                <a:tile tx="0" ty="0" sx="100000" sy="100000" flip="none" algn="tl"/>
              </a:blip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kern="0">
                  <a:solidFill>
                    <a:srgbClr val="8E0000"/>
                  </a:solidFill>
                  <a:ea typeface="楷体_GB2312" pitchFamily="49" charset="-122"/>
                </a:endParaRPr>
              </a:p>
            </p:txBody>
          </p:sp>
        </p:grpSp>
        <p:sp>
          <p:nvSpPr>
            <p:cNvPr id="66570" name="TextBox 28"/>
            <p:cNvSpPr txBox="1">
              <a:spLocks noChangeArrowheads="1"/>
            </p:cNvSpPr>
            <p:nvPr/>
          </p:nvSpPr>
          <p:spPr bwMode="auto">
            <a:xfrm rot="-60000">
              <a:off x="3444894" y="3712217"/>
              <a:ext cx="1592555" cy="11644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marL="358775" indent="-358775" algn="just"/>
              <a:r>
                <a:rPr kumimoji="1" lang="en-US" altLang="zh-CN" sz="2400">
                  <a:solidFill>
                    <a:srgbClr val="8E0000"/>
                  </a:solidFill>
                  <a:latin typeface="Helvetica" pitchFamily="34" charset="0"/>
                  <a:ea typeface="楷体" pitchFamily="49" charset="-122"/>
                </a:rPr>
                <a:t>c. On the brink of collapse, I stopped fighting, just letting myself go. My hand hit the jetty. It was like an electric shock that brought me back to my senses. (Para. 18, L1)</a:t>
              </a:r>
            </a:p>
          </p:txBody>
        </p:sp>
      </p:grpSp>
      <p:grpSp>
        <p:nvGrpSpPr>
          <p:cNvPr id="66565" name="组合 13"/>
          <p:cNvGrpSpPr>
            <a:grpSpLocks/>
          </p:cNvGrpSpPr>
          <p:nvPr/>
        </p:nvGrpSpPr>
        <p:grpSpPr bwMode="auto">
          <a:xfrm>
            <a:off x="-14288" y="44450"/>
            <a:ext cx="7983538" cy="1152525"/>
            <a:chOff x="-14288" y="-27384"/>
            <a:chExt cx="7982940" cy="1152525"/>
          </a:xfrm>
        </p:grpSpPr>
        <p:pic>
          <p:nvPicPr>
            <p:cNvPr id="66566" name="Picture 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14288" y="-27384"/>
              <a:ext cx="4014784" cy="1152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6" name="TextBox 15">
              <a:hlinkClick r:id="rId6" action="ppaction://hlinksldjump"/>
            </p:cNvPr>
            <p:cNvSpPr txBox="1"/>
            <p:nvPr/>
          </p:nvSpPr>
          <p:spPr>
            <a:xfrm>
              <a:off x="192073" y="471091"/>
              <a:ext cx="2508062" cy="43021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2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itchFamily="66" charset="0"/>
                  <a:ea typeface="+mn-ea"/>
                </a:rPr>
                <a:t>Language focus</a:t>
              </a:r>
              <a:endParaRPr lang="zh-CN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  <a:ea typeface="+mn-ea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130365" y="559991"/>
              <a:ext cx="3838287" cy="4921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600" b="1" dirty="0">
                  <a:solidFill>
                    <a:schemeClr val="accent6">
                      <a:lumMod val="75000"/>
                    </a:schemeClr>
                  </a:solidFill>
                  <a:latin typeface="Helvetica"/>
                </a:rPr>
                <a:t>Language appreciation</a:t>
              </a:r>
              <a:endParaRPr lang="zh-CN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alphaModFix amt="15000"/>
            <a:lum/>
          </a:blip>
          <a:srcRect/>
          <a:stretch>
            <a:fillRect l="14000" t="7000" r="-5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0"/>
          <p:cNvGrpSpPr>
            <a:grpSpLocks/>
          </p:cNvGrpSpPr>
          <p:nvPr/>
        </p:nvGrpSpPr>
        <p:grpSpPr bwMode="auto">
          <a:xfrm>
            <a:off x="5199063" y="1500188"/>
            <a:ext cx="3730625" cy="2619375"/>
            <a:chOff x="5048175" y="1658982"/>
            <a:chExt cx="3730062" cy="2619772"/>
          </a:xfrm>
        </p:grpSpPr>
        <p:sp>
          <p:nvSpPr>
            <p:cNvPr id="34" name="Freeform 6"/>
            <p:cNvSpPr>
              <a:spLocks/>
            </p:cNvSpPr>
            <p:nvPr/>
          </p:nvSpPr>
          <p:spPr bwMode="auto">
            <a:xfrm rot="822209">
              <a:off x="5048175" y="1658982"/>
              <a:ext cx="3730062" cy="2619772"/>
            </a:xfrm>
            <a:custGeom>
              <a:avLst/>
              <a:gdLst>
                <a:gd name="T0" fmla="*/ 2049640 w 2279"/>
                <a:gd name="T1" fmla="*/ 0 h 2211"/>
                <a:gd name="T2" fmla="*/ 2083225 w 2279"/>
                <a:gd name="T3" fmla="*/ 351714 h 2211"/>
                <a:gd name="T4" fmla="*/ 2083225 w 2279"/>
                <a:gd name="T5" fmla="*/ 351714 h 2211"/>
                <a:gd name="T6" fmla="*/ 2086957 w 2279"/>
                <a:gd name="T7" fmla="*/ 407689 h 2211"/>
                <a:gd name="T8" fmla="*/ 2091622 w 2279"/>
                <a:gd name="T9" fmla="*/ 548561 h 2211"/>
                <a:gd name="T10" fmla="*/ 2096286 w 2279"/>
                <a:gd name="T11" fmla="*/ 732348 h 2211"/>
                <a:gd name="T12" fmla="*/ 2098152 w 2279"/>
                <a:gd name="T13" fmla="*/ 826573 h 2211"/>
                <a:gd name="T14" fmla="*/ 2098152 w 2279"/>
                <a:gd name="T15" fmla="*/ 918000 h 2211"/>
                <a:gd name="T16" fmla="*/ 2098152 w 2279"/>
                <a:gd name="T17" fmla="*/ 918000 h 2211"/>
                <a:gd name="T18" fmla="*/ 2098152 w 2279"/>
                <a:gd name="T19" fmla="*/ 1029019 h 2211"/>
                <a:gd name="T20" fmla="*/ 2101884 w 2279"/>
                <a:gd name="T21" fmla="*/ 1180153 h 2211"/>
                <a:gd name="T22" fmla="*/ 2111213 w 2279"/>
                <a:gd name="T23" fmla="*/ 1530933 h 2211"/>
                <a:gd name="T24" fmla="*/ 2126140 w 2279"/>
                <a:gd name="T25" fmla="*/ 1971275 h 2211"/>
                <a:gd name="T26" fmla="*/ 2126140 w 2279"/>
                <a:gd name="T27" fmla="*/ 1971275 h 2211"/>
                <a:gd name="T28" fmla="*/ 1766963 w 2279"/>
                <a:gd name="T29" fmla="*/ 1991800 h 2211"/>
                <a:gd name="T30" fmla="*/ 1076597 w 2279"/>
                <a:gd name="T31" fmla="*/ 2029117 h 2211"/>
                <a:gd name="T32" fmla="*/ 1076597 w 2279"/>
                <a:gd name="T33" fmla="*/ 2029117 h 2211"/>
                <a:gd name="T34" fmla="*/ 905872 w 2279"/>
                <a:gd name="T35" fmla="*/ 2037513 h 2211"/>
                <a:gd name="T36" fmla="*/ 728616 w 2279"/>
                <a:gd name="T37" fmla="*/ 2045909 h 2211"/>
                <a:gd name="T38" fmla="*/ 555091 w 2279"/>
                <a:gd name="T39" fmla="*/ 2051507 h 2211"/>
                <a:gd name="T40" fmla="*/ 392762 w 2279"/>
                <a:gd name="T41" fmla="*/ 2056172 h 2211"/>
                <a:gd name="T42" fmla="*/ 139006 w 2279"/>
                <a:gd name="T43" fmla="*/ 2060836 h 2211"/>
                <a:gd name="T44" fmla="*/ 40116 w 2279"/>
                <a:gd name="T45" fmla="*/ 2062702 h 2211"/>
                <a:gd name="T46" fmla="*/ 40116 w 2279"/>
                <a:gd name="T47" fmla="*/ 2062702 h 2211"/>
                <a:gd name="T48" fmla="*/ 34518 w 2279"/>
                <a:gd name="T49" fmla="*/ 1623293 h 2211"/>
                <a:gd name="T50" fmla="*/ 29854 w 2279"/>
                <a:gd name="T51" fmla="*/ 1259452 h 2211"/>
                <a:gd name="T52" fmla="*/ 26122 w 2279"/>
                <a:gd name="T53" fmla="*/ 964647 h 2211"/>
                <a:gd name="T54" fmla="*/ 26122 w 2279"/>
                <a:gd name="T55" fmla="*/ 964647 h 2211"/>
                <a:gd name="T56" fmla="*/ 19591 w 2279"/>
                <a:gd name="T57" fmla="*/ 755671 h 2211"/>
                <a:gd name="T58" fmla="*/ 13061 w 2279"/>
                <a:gd name="T59" fmla="*/ 582147 h 2211"/>
                <a:gd name="T60" fmla="*/ 6530 w 2279"/>
                <a:gd name="T61" fmla="*/ 416085 h 2211"/>
                <a:gd name="T62" fmla="*/ 0 w 2279"/>
                <a:gd name="T63" fmla="*/ 119415 h 2211"/>
                <a:gd name="T64" fmla="*/ 2049640 w 2279"/>
                <a:gd name="T65" fmla="*/ 0 h 2211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2279"/>
                <a:gd name="T100" fmla="*/ 0 h 2211"/>
                <a:gd name="T101" fmla="*/ 2279 w 2279"/>
                <a:gd name="T102" fmla="*/ 2211 h 2211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2279" h="2211">
                  <a:moveTo>
                    <a:pt x="2197" y="0"/>
                  </a:moveTo>
                  <a:lnTo>
                    <a:pt x="2233" y="377"/>
                  </a:lnTo>
                  <a:lnTo>
                    <a:pt x="2237" y="437"/>
                  </a:lnTo>
                  <a:lnTo>
                    <a:pt x="2242" y="588"/>
                  </a:lnTo>
                  <a:lnTo>
                    <a:pt x="2247" y="785"/>
                  </a:lnTo>
                  <a:lnTo>
                    <a:pt x="2249" y="886"/>
                  </a:lnTo>
                  <a:lnTo>
                    <a:pt x="2249" y="984"/>
                  </a:lnTo>
                  <a:lnTo>
                    <a:pt x="2249" y="1103"/>
                  </a:lnTo>
                  <a:lnTo>
                    <a:pt x="2253" y="1265"/>
                  </a:lnTo>
                  <a:lnTo>
                    <a:pt x="2263" y="1641"/>
                  </a:lnTo>
                  <a:lnTo>
                    <a:pt x="2279" y="2113"/>
                  </a:lnTo>
                  <a:lnTo>
                    <a:pt x="1894" y="2135"/>
                  </a:lnTo>
                  <a:lnTo>
                    <a:pt x="1154" y="2175"/>
                  </a:lnTo>
                  <a:lnTo>
                    <a:pt x="971" y="2184"/>
                  </a:lnTo>
                  <a:lnTo>
                    <a:pt x="781" y="2193"/>
                  </a:lnTo>
                  <a:lnTo>
                    <a:pt x="595" y="2199"/>
                  </a:lnTo>
                  <a:lnTo>
                    <a:pt x="421" y="2204"/>
                  </a:lnTo>
                  <a:lnTo>
                    <a:pt x="149" y="2209"/>
                  </a:lnTo>
                  <a:lnTo>
                    <a:pt x="43" y="2211"/>
                  </a:lnTo>
                  <a:lnTo>
                    <a:pt x="37" y="1740"/>
                  </a:lnTo>
                  <a:lnTo>
                    <a:pt x="32" y="1350"/>
                  </a:lnTo>
                  <a:lnTo>
                    <a:pt x="28" y="1034"/>
                  </a:lnTo>
                  <a:lnTo>
                    <a:pt x="21" y="810"/>
                  </a:lnTo>
                  <a:lnTo>
                    <a:pt x="14" y="624"/>
                  </a:lnTo>
                  <a:lnTo>
                    <a:pt x="7" y="446"/>
                  </a:lnTo>
                  <a:lnTo>
                    <a:pt x="0" y="128"/>
                  </a:lnTo>
                  <a:lnTo>
                    <a:pt x="2197" y="0"/>
                  </a:lnTo>
                  <a:close/>
                </a:path>
              </a:pathLst>
            </a:custGeom>
            <a:noFill/>
            <a:ln w="9525">
              <a:solidFill>
                <a:srgbClr val="71AE0E"/>
              </a:solidFill>
              <a:round/>
              <a:headEnd/>
              <a:tailEnd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2600" kern="0">
                  <a:solidFill>
                    <a:sysClr val="windowText" lastClr="000000"/>
                  </a:solidFill>
                  <a:ea typeface="PMingLiU" pitchFamily="18" charset="-120"/>
                </a:rPr>
                <a:t>  </a:t>
              </a:r>
            </a:p>
          </p:txBody>
        </p:sp>
        <p:sp>
          <p:nvSpPr>
            <p:cNvPr id="67600" name="TextBox 28"/>
            <p:cNvSpPr txBox="1">
              <a:spLocks noChangeArrowheads="1"/>
            </p:cNvSpPr>
            <p:nvPr/>
          </p:nvSpPr>
          <p:spPr bwMode="auto">
            <a:xfrm rot="812659">
              <a:off x="5221710" y="1881385"/>
              <a:ext cx="3419632" cy="2323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just">
                <a:lnSpc>
                  <a:spcPts val="2900"/>
                </a:lnSpc>
              </a:pPr>
              <a:r>
                <a:rPr kumimoji="1" lang="zh-CN" altLang="en-US" sz="2600">
                  <a:solidFill>
                    <a:srgbClr val="000000"/>
                  </a:solidFill>
                  <a:latin typeface="华文行楷" pitchFamily="2" charset="-122"/>
                  <a:ea typeface="华文行楷" pitchFamily="2" charset="-122"/>
                </a:rPr>
                <a:t>我感觉到强壮有力的手臂将我托起。我不仅从海里爬上防波堤的磐石，而且完成了自我拯救，摆脱了困扰已久的恐惧。</a:t>
              </a:r>
            </a:p>
          </p:txBody>
        </p:sp>
      </p:grpSp>
      <p:pic>
        <p:nvPicPr>
          <p:cNvPr id="67587" name="Picture 4">
            <a:hlinkClick r:id="rId4" action="ppaction://hlinksldjump"/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DFEF6"/>
              </a:clrFrom>
              <a:clrTo>
                <a:srgbClr val="FDFEF6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8399463" y="6181725"/>
            <a:ext cx="434975" cy="45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" name="Group 35"/>
          <p:cNvGrpSpPr>
            <a:grpSpLocks/>
          </p:cNvGrpSpPr>
          <p:nvPr/>
        </p:nvGrpSpPr>
        <p:grpSpPr bwMode="auto">
          <a:xfrm rot="-1117645">
            <a:off x="327025" y="2652713"/>
            <a:ext cx="5092700" cy="3116262"/>
            <a:chOff x="3388564" y="3501395"/>
            <a:chExt cx="1756176" cy="1572060"/>
          </a:xfrm>
        </p:grpSpPr>
        <p:grpSp>
          <p:nvGrpSpPr>
            <p:cNvPr id="67593" name="Group 21"/>
            <p:cNvGrpSpPr>
              <a:grpSpLocks/>
            </p:cNvGrpSpPr>
            <p:nvPr/>
          </p:nvGrpSpPr>
          <p:grpSpPr bwMode="auto">
            <a:xfrm rot="-396937">
              <a:off x="3388564" y="3501395"/>
              <a:ext cx="1756176" cy="1572060"/>
              <a:chOff x="777669" y="551874"/>
              <a:chExt cx="1756176" cy="1572060"/>
            </a:xfrm>
          </p:grpSpPr>
          <p:sp>
            <p:nvSpPr>
              <p:cNvPr id="32" name="Freeform 6"/>
              <p:cNvSpPr>
                <a:spLocks/>
              </p:cNvSpPr>
              <p:nvPr/>
            </p:nvSpPr>
            <p:spPr bwMode="auto">
              <a:xfrm rot="346487">
                <a:off x="792209" y="661226"/>
                <a:ext cx="1740301" cy="1460743"/>
              </a:xfrm>
              <a:custGeom>
                <a:avLst/>
                <a:gdLst>
                  <a:gd name="T0" fmla="*/ 2049640 w 2279"/>
                  <a:gd name="T1" fmla="*/ 0 h 2211"/>
                  <a:gd name="T2" fmla="*/ 2083225 w 2279"/>
                  <a:gd name="T3" fmla="*/ 351714 h 2211"/>
                  <a:gd name="T4" fmla="*/ 2083225 w 2279"/>
                  <a:gd name="T5" fmla="*/ 351714 h 2211"/>
                  <a:gd name="T6" fmla="*/ 2086957 w 2279"/>
                  <a:gd name="T7" fmla="*/ 407689 h 2211"/>
                  <a:gd name="T8" fmla="*/ 2091622 w 2279"/>
                  <a:gd name="T9" fmla="*/ 548561 h 2211"/>
                  <a:gd name="T10" fmla="*/ 2096286 w 2279"/>
                  <a:gd name="T11" fmla="*/ 732348 h 2211"/>
                  <a:gd name="T12" fmla="*/ 2098152 w 2279"/>
                  <a:gd name="T13" fmla="*/ 826573 h 2211"/>
                  <a:gd name="T14" fmla="*/ 2098152 w 2279"/>
                  <a:gd name="T15" fmla="*/ 918000 h 2211"/>
                  <a:gd name="T16" fmla="*/ 2098152 w 2279"/>
                  <a:gd name="T17" fmla="*/ 918000 h 2211"/>
                  <a:gd name="T18" fmla="*/ 2098152 w 2279"/>
                  <a:gd name="T19" fmla="*/ 1029019 h 2211"/>
                  <a:gd name="T20" fmla="*/ 2101884 w 2279"/>
                  <a:gd name="T21" fmla="*/ 1180153 h 2211"/>
                  <a:gd name="T22" fmla="*/ 2111213 w 2279"/>
                  <a:gd name="T23" fmla="*/ 1530933 h 2211"/>
                  <a:gd name="T24" fmla="*/ 2126140 w 2279"/>
                  <a:gd name="T25" fmla="*/ 1971275 h 2211"/>
                  <a:gd name="T26" fmla="*/ 2126140 w 2279"/>
                  <a:gd name="T27" fmla="*/ 1971275 h 2211"/>
                  <a:gd name="T28" fmla="*/ 1766963 w 2279"/>
                  <a:gd name="T29" fmla="*/ 1991800 h 2211"/>
                  <a:gd name="T30" fmla="*/ 1076597 w 2279"/>
                  <a:gd name="T31" fmla="*/ 2029117 h 2211"/>
                  <a:gd name="T32" fmla="*/ 1076597 w 2279"/>
                  <a:gd name="T33" fmla="*/ 2029117 h 2211"/>
                  <a:gd name="T34" fmla="*/ 905872 w 2279"/>
                  <a:gd name="T35" fmla="*/ 2037513 h 2211"/>
                  <a:gd name="T36" fmla="*/ 728616 w 2279"/>
                  <a:gd name="T37" fmla="*/ 2045909 h 2211"/>
                  <a:gd name="T38" fmla="*/ 555091 w 2279"/>
                  <a:gd name="T39" fmla="*/ 2051507 h 2211"/>
                  <a:gd name="T40" fmla="*/ 392762 w 2279"/>
                  <a:gd name="T41" fmla="*/ 2056172 h 2211"/>
                  <a:gd name="T42" fmla="*/ 139006 w 2279"/>
                  <a:gd name="T43" fmla="*/ 2060836 h 2211"/>
                  <a:gd name="T44" fmla="*/ 40116 w 2279"/>
                  <a:gd name="T45" fmla="*/ 2062702 h 2211"/>
                  <a:gd name="T46" fmla="*/ 40116 w 2279"/>
                  <a:gd name="T47" fmla="*/ 2062702 h 2211"/>
                  <a:gd name="T48" fmla="*/ 34518 w 2279"/>
                  <a:gd name="T49" fmla="*/ 1623293 h 2211"/>
                  <a:gd name="T50" fmla="*/ 29854 w 2279"/>
                  <a:gd name="T51" fmla="*/ 1259452 h 2211"/>
                  <a:gd name="T52" fmla="*/ 26122 w 2279"/>
                  <a:gd name="T53" fmla="*/ 964647 h 2211"/>
                  <a:gd name="T54" fmla="*/ 26122 w 2279"/>
                  <a:gd name="T55" fmla="*/ 964647 h 2211"/>
                  <a:gd name="T56" fmla="*/ 19591 w 2279"/>
                  <a:gd name="T57" fmla="*/ 755671 h 2211"/>
                  <a:gd name="T58" fmla="*/ 13061 w 2279"/>
                  <a:gd name="T59" fmla="*/ 582147 h 2211"/>
                  <a:gd name="T60" fmla="*/ 6530 w 2279"/>
                  <a:gd name="T61" fmla="*/ 416085 h 2211"/>
                  <a:gd name="T62" fmla="*/ 0 w 2279"/>
                  <a:gd name="T63" fmla="*/ 119415 h 2211"/>
                  <a:gd name="T64" fmla="*/ 2049640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00">
                      <a:alpha val="57999"/>
                    </a:srgbClr>
                  </a:gs>
                  <a:gs pos="100000">
                    <a:srgbClr val="949494">
                      <a:alpha val="0"/>
                    </a:srgb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CN" kern="0">
                    <a:solidFill>
                      <a:sysClr val="windowText" lastClr="000000"/>
                    </a:solidFill>
                    <a:ea typeface="PMingLiU" pitchFamily="18" charset="-120"/>
                  </a:rPr>
                  <a:t>  </a:t>
                </a:r>
              </a:p>
            </p:txBody>
          </p:sp>
          <p:sp>
            <p:nvSpPr>
              <p:cNvPr id="33" name="Freeform 6"/>
              <p:cNvSpPr>
                <a:spLocks/>
              </p:cNvSpPr>
              <p:nvPr/>
            </p:nvSpPr>
            <p:spPr bwMode="auto">
              <a:xfrm rot="485220">
                <a:off x="777599" y="549399"/>
                <a:ext cx="1741943" cy="1535222"/>
              </a:xfrm>
              <a:custGeom>
                <a:avLst/>
                <a:gdLst>
                  <a:gd name="T0" fmla="*/ 2056831 w 2279"/>
                  <a:gd name="T1" fmla="*/ 0 h 2211"/>
                  <a:gd name="T2" fmla="*/ 2090534 w 2279"/>
                  <a:gd name="T3" fmla="*/ 352947 h 2211"/>
                  <a:gd name="T4" fmla="*/ 2090534 w 2279"/>
                  <a:gd name="T5" fmla="*/ 352947 h 2211"/>
                  <a:gd name="T6" fmla="*/ 2094279 w 2279"/>
                  <a:gd name="T7" fmla="*/ 409119 h 2211"/>
                  <a:gd name="T8" fmla="*/ 2098960 w 2279"/>
                  <a:gd name="T9" fmla="*/ 550486 h 2211"/>
                  <a:gd name="T10" fmla="*/ 2103641 w 2279"/>
                  <a:gd name="T11" fmla="*/ 734917 h 2211"/>
                  <a:gd name="T12" fmla="*/ 2105513 w 2279"/>
                  <a:gd name="T13" fmla="*/ 829473 h 2211"/>
                  <a:gd name="T14" fmla="*/ 2105513 w 2279"/>
                  <a:gd name="T15" fmla="*/ 921221 h 2211"/>
                  <a:gd name="T16" fmla="*/ 2105513 w 2279"/>
                  <a:gd name="T17" fmla="*/ 921221 h 2211"/>
                  <a:gd name="T18" fmla="*/ 2105513 w 2279"/>
                  <a:gd name="T19" fmla="*/ 1032629 h 2211"/>
                  <a:gd name="T20" fmla="*/ 2109258 w 2279"/>
                  <a:gd name="T21" fmla="*/ 1184293 h 2211"/>
                  <a:gd name="T22" fmla="*/ 2118620 w 2279"/>
                  <a:gd name="T23" fmla="*/ 1536304 h 2211"/>
                  <a:gd name="T24" fmla="*/ 2133599 w 2279"/>
                  <a:gd name="T25" fmla="*/ 1978190 h 2211"/>
                  <a:gd name="T26" fmla="*/ 2133599 w 2279"/>
                  <a:gd name="T27" fmla="*/ 1978190 h 2211"/>
                  <a:gd name="T28" fmla="*/ 1773162 w 2279"/>
                  <a:gd name="T29" fmla="*/ 1998787 h 2211"/>
                  <a:gd name="T30" fmla="*/ 1080374 w 2279"/>
                  <a:gd name="T31" fmla="*/ 2036235 h 2211"/>
                  <a:gd name="T32" fmla="*/ 1080374 w 2279"/>
                  <a:gd name="T33" fmla="*/ 2036235 h 2211"/>
                  <a:gd name="T34" fmla="*/ 909050 w 2279"/>
                  <a:gd name="T35" fmla="*/ 2044661 h 2211"/>
                  <a:gd name="T36" fmla="*/ 731172 w 2279"/>
                  <a:gd name="T37" fmla="*/ 2053086 h 2211"/>
                  <a:gd name="T38" fmla="*/ 557039 w 2279"/>
                  <a:gd name="T39" fmla="*/ 2058704 h 2211"/>
                  <a:gd name="T40" fmla="*/ 394140 w 2279"/>
                  <a:gd name="T41" fmla="*/ 2063385 h 2211"/>
                  <a:gd name="T42" fmla="*/ 139494 w 2279"/>
                  <a:gd name="T43" fmla="*/ 2068066 h 2211"/>
                  <a:gd name="T44" fmla="*/ 40257 w 2279"/>
                  <a:gd name="T45" fmla="*/ 2069938 h 2211"/>
                  <a:gd name="T46" fmla="*/ 40257 w 2279"/>
                  <a:gd name="T47" fmla="*/ 2069938 h 2211"/>
                  <a:gd name="T48" fmla="*/ 34639 w 2279"/>
                  <a:gd name="T49" fmla="*/ 1628988 h 2211"/>
                  <a:gd name="T50" fmla="*/ 29958 w 2279"/>
                  <a:gd name="T51" fmla="*/ 1263870 h 2211"/>
                  <a:gd name="T52" fmla="*/ 26214 w 2279"/>
                  <a:gd name="T53" fmla="*/ 968031 h 2211"/>
                  <a:gd name="T54" fmla="*/ 26214 w 2279"/>
                  <a:gd name="T55" fmla="*/ 968031 h 2211"/>
                  <a:gd name="T56" fmla="*/ 19660 w 2279"/>
                  <a:gd name="T57" fmla="*/ 758322 h 2211"/>
                  <a:gd name="T58" fmla="*/ 13107 w 2279"/>
                  <a:gd name="T59" fmla="*/ 584189 h 2211"/>
                  <a:gd name="T60" fmla="*/ 6553 w 2279"/>
                  <a:gd name="T61" fmla="*/ 417545 h 2211"/>
                  <a:gd name="T62" fmla="*/ 0 w 2279"/>
                  <a:gd name="T63" fmla="*/ 119834 h 2211"/>
                  <a:gd name="T64" fmla="*/ 2056831 w 2279"/>
                  <a:gd name="T65" fmla="*/ 0 h 221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279"/>
                  <a:gd name="T100" fmla="*/ 0 h 2211"/>
                  <a:gd name="T101" fmla="*/ 2279 w 2279"/>
                  <a:gd name="T102" fmla="*/ 2211 h 221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279" h="2211">
                    <a:moveTo>
                      <a:pt x="2197" y="0"/>
                    </a:moveTo>
                    <a:lnTo>
                      <a:pt x="2233" y="377"/>
                    </a:lnTo>
                    <a:lnTo>
                      <a:pt x="2237" y="437"/>
                    </a:lnTo>
                    <a:lnTo>
                      <a:pt x="2242" y="588"/>
                    </a:lnTo>
                    <a:lnTo>
                      <a:pt x="2247" y="785"/>
                    </a:lnTo>
                    <a:lnTo>
                      <a:pt x="2249" y="886"/>
                    </a:lnTo>
                    <a:lnTo>
                      <a:pt x="2249" y="984"/>
                    </a:lnTo>
                    <a:lnTo>
                      <a:pt x="2249" y="1103"/>
                    </a:lnTo>
                    <a:lnTo>
                      <a:pt x="2253" y="1265"/>
                    </a:lnTo>
                    <a:lnTo>
                      <a:pt x="2263" y="1641"/>
                    </a:lnTo>
                    <a:lnTo>
                      <a:pt x="2279" y="2113"/>
                    </a:lnTo>
                    <a:lnTo>
                      <a:pt x="1894" y="2135"/>
                    </a:lnTo>
                    <a:lnTo>
                      <a:pt x="1154" y="2175"/>
                    </a:lnTo>
                    <a:lnTo>
                      <a:pt x="971" y="2184"/>
                    </a:lnTo>
                    <a:lnTo>
                      <a:pt x="781" y="2193"/>
                    </a:lnTo>
                    <a:lnTo>
                      <a:pt x="595" y="2199"/>
                    </a:lnTo>
                    <a:lnTo>
                      <a:pt x="421" y="2204"/>
                    </a:lnTo>
                    <a:lnTo>
                      <a:pt x="149" y="2209"/>
                    </a:lnTo>
                    <a:lnTo>
                      <a:pt x="43" y="2211"/>
                    </a:lnTo>
                    <a:lnTo>
                      <a:pt x="37" y="1740"/>
                    </a:lnTo>
                    <a:lnTo>
                      <a:pt x="32" y="1350"/>
                    </a:lnTo>
                    <a:lnTo>
                      <a:pt x="28" y="1034"/>
                    </a:lnTo>
                    <a:lnTo>
                      <a:pt x="21" y="810"/>
                    </a:lnTo>
                    <a:lnTo>
                      <a:pt x="14" y="624"/>
                    </a:lnTo>
                    <a:lnTo>
                      <a:pt x="7" y="446"/>
                    </a:lnTo>
                    <a:lnTo>
                      <a:pt x="0" y="128"/>
                    </a:lnTo>
                    <a:lnTo>
                      <a:pt x="2197" y="0"/>
                    </a:lnTo>
                    <a:close/>
                  </a:path>
                </a:pathLst>
              </a:custGeom>
              <a:blipFill>
                <a:blip r:embed="rId6" cstate="print"/>
                <a:tile tx="0" ty="0" sx="100000" sy="100000" flip="none" algn="tl"/>
              </a:blip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kern="0">
                  <a:solidFill>
                    <a:srgbClr val="8E0000"/>
                  </a:solidFill>
                  <a:ea typeface="楷体_GB2312" pitchFamily="49" charset="-122"/>
                </a:endParaRPr>
              </a:p>
            </p:txBody>
          </p:sp>
        </p:grpSp>
        <p:sp>
          <p:nvSpPr>
            <p:cNvPr id="67594" name="TextBox 28"/>
            <p:cNvSpPr txBox="1">
              <a:spLocks noChangeArrowheads="1"/>
            </p:cNvSpPr>
            <p:nvPr/>
          </p:nvSpPr>
          <p:spPr bwMode="auto">
            <a:xfrm rot="-60000">
              <a:off x="3415948" y="3624304"/>
              <a:ext cx="1658383" cy="13507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marL="358775" indent="-358775" algn="just"/>
              <a:r>
                <a:rPr kumimoji="1" lang="en-US" altLang="zh-CN" sz="2400">
                  <a:solidFill>
                    <a:srgbClr val="8E0000"/>
                  </a:solidFill>
                  <a:latin typeface="Helvetica" pitchFamily="34" charset="0"/>
                  <a:ea typeface="楷体" pitchFamily="49" charset="-122"/>
                </a:rPr>
                <a:t>d. I felt strong arms lift me. I ascended not only from the sea onto the secure rocks of the jetty — but also to my salvation, leaving behind the terrible fear that had gripped me for so long. (Para. 19, L1)</a:t>
              </a:r>
            </a:p>
          </p:txBody>
        </p:sp>
      </p:grpSp>
      <p:grpSp>
        <p:nvGrpSpPr>
          <p:cNvPr id="67589" name="组合 13"/>
          <p:cNvGrpSpPr>
            <a:grpSpLocks/>
          </p:cNvGrpSpPr>
          <p:nvPr/>
        </p:nvGrpSpPr>
        <p:grpSpPr bwMode="auto">
          <a:xfrm>
            <a:off x="-14288" y="44450"/>
            <a:ext cx="7983538" cy="1152525"/>
            <a:chOff x="-14288" y="-27384"/>
            <a:chExt cx="7982940" cy="1152525"/>
          </a:xfrm>
        </p:grpSpPr>
        <p:pic>
          <p:nvPicPr>
            <p:cNvPr id="67590" name="Picture 2"/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-14288" y="-27384"/>
              <a:ext cx="4014784" cy="1152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extBox 13">
              <a:hlinkClick r:id="rId8" action="ppaction://hlinksldjump"/>
            </p:cNvPr>
            <p:cNvSpPr txBox="1"/>
            <p:nvPr/>
          </p:nvSpPr>
          <p:spPr>
            <a:xfrm>
              <a:off x="192073" y="471091"/>
              <a:ext cx="2508062" cy="43021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2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itchFamily="66" charset="0"/>
                  <a:ea typeface="+mn-ea"/>
                </a:rPr>
                <a:t>Language focus</a:t>
              </a:r>
              <a:endParaRPr lang="zh-CN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  <a:ea typeface="+mn-ea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4130365" y="559991"/>
              <a:ext cx="3838287" cy="4921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600" b="1" dirty="0">
                  <a:solidFill>
                    <a:schemeClr val="accent6">
                      <a:lumMod val="75000"/>
                    </a:schemeClr>
                  </a:solidFill>
                  <a:latin typeface="Helvetica"/>
                </a:rPr>
                <a:t>Language appreciation</a:t>
              </a:r>
              <a:endParaRPr lang="zh-CN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708025"/>
          </a:xfrm>
          <a:prstGeom prst="rect">
            <a:avLst/>
          </a:prstGeom>
          <a:solidFill>
            <a:srgbClr val="99CC00">
              <a:alpha val="84706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308725"/>
            <a:ext cx="9144000" cy="549275"/>
          </a:xfrm>
          <a:prstGeom prst="rect">
            <a:avLst/>
          </a:prstGeom>
          <a:solidFill>
            <a:srgbClr val="99CC00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6" name="Rectangle 6"/>
          <p:cNvSpPr>
            <a:spLocks noChangeArrowheads="1"/>
          </p:cNvSpPr>
          <p:nvPr/>
        </p:nvSpPr>
        <p:spPr bwMode="auto">
          <a:xfrm>
            <a:off x="3059113" y="4437063"/>
            <a:ext cx="4140200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fontAlgn="auto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6000" dirty="0"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itchFamily="18" charset="0"/>
                <a:ea typeface="+mn-ea"/>
              </a:rPr>
              <a:t>The end</a:t>
            </a:r>
          </a:p>
        </p:txBody>
      </p:sp>
      <p:grpSp>
        <p:nvGrpSpPr>
          <p:cNvPr id="109573" name="组合 13"/>
          <p:cNvGrpSpPr>
            <a:grpSpLocks/>
          </p:cNvGrpSpPr>
          <p:nvPr/>
        </p:nvGrpSpPr>
        <p:grpSpPr bwMode="auto">
          <a:xfrm>
            <a:off x="4763" y="34925"/>
            <a:ext cx="9144000" cy="708025"/>
            <a:chOff x="0" y="0"/>
            <a:chExt cx="9144000" cy="708025"/>
          </a:xfrm>
        </p:grpSpPr>
        <p:sp>
          <p:nvSpPr>
            <p:cNvPr id="15" name="Rectangle 10"/>
            <p:cNvSpPr/>
            <p:nvPr/>
          </p:nvSpPr>
          <p:spPr bwMode="auto">
            <a:xfrm>
              <a:off x="0" y="0"/>
              <a:ext cx="9144000" cy="708025"/>
            </a:xfrm>
            <a:prstGeom prst="rect">
              <a:avLst/>
            </a:prstGeom>
            <a:solidFill>
              <a:srgbClr val="99CC00">
                <a:alpha val="84706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 bwMode="auto">
            <a:xfrm>
              <a:off x="1500187" y="174625"/>
              <a:ext cx="5081588" cy="49212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zh-CN"/>
              </a:defPPr>
              <a:lvl1pPr>
                <a:defRPr sz="4200" spc="3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oper Black" pitchFamily="18" charset="0"/>
                  <a:ea typeface="Arial Unicode MS" pitchFamily="34" charset="-122"/>
                  <a:cs typeface="Helvetica Neue"/>
                </a:defRPr>
              </a:lvl1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600" dirty="0" smtClean="0">
                  <a:effectLst>
                    <a:glow rad="101600">
                      <a:schemeClr val="tx1">
                        <a:alpha val="6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Swimming through fear</a:t>
              </a:r>
              <a:endParaRPr lang="en-US" sz="2600" dirty="0"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09579" name="TextBox 35"/>
            <p:cNvSpPr txBox="1">
              <a:spLocks noChangeArrowheads="1"/>
            </p:cNvSpPr>
            <p:nvPr/>
          </p:nvSpPr>
          <p:spPr bwMode="auto">
            <a:xfrm>
              <a:off x="160338" y="306376"/>
              <a:ext cx="1122808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 sz="1600" b="1" i="1">
                  <a:latin typeface="Helvetica" pitchFamily="34" charset="0"/>
                  <a:ea typeface="Helvetica Neue"/>
                  <a:cs typeface="Helvetica Neue"/>
                </a:rPr>
                <a:t>Section A</a:t>
              </a:r>
            </a:p>
          </p:txBody>
        </p:sp>
      </p:grpSp>
      <p:pic>
        <p:nvPicPr>
          <p:cNvPr id="109580" name="Picture 12" descr="D:\找图\新视野读写3\新视野读写3册 大图原图\新视野大学英语（第三版）读写教程3 课首图 黑白图\U2\新视野大学英语（第三版）读写教程3 128372006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3730" y="1606943"/>
            <a:ext cx="2964863" cy="1911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Picture 1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94771" y="1606158"/>
            <a:ext cx="2870209" cy="191238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109581" name="Picture 13" descr="D:\找图\新视野读写3\新视野读写3册 大图原图\新视野大学英语（第三版）读写教程3 103058113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181158" y="1606943"/>
            <a:ext cx="2864140" cy="1911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3"/>
          <a:srcRect l="7698" t="13989"/>
          <a:stretch>
            <a:fillRect/>
          </a:stretch>
        </p:blipFill>
        <p:spPr bwMode="auto">
          <a:xfrm>
            <a:off x="428625" y="2336800"/>
            <a:ext cx="8296275" cy="452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887413" y="1641475"/>
            <a:ext cx="2190750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 fontAlgn="auto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dirty="0">
                <a:latin typeface="楷体_GB2312" pitchFamily="49" charset="-122"/>
                <a:ea typeface="楷体_GB2312" pitchFamily="49" charset="-122"/>
              </a:rPr>
              <a:t>认为</a:t>
            </a:r>
            <a:r>
              <a:rPr lang="en-US" altLang="zh-CN" sz="2400" b="1" dirty="0">
                <a:latin typeface="楷体_GB2312" pitchFamily="49" charset="-122"/>
                <a:ea typeface="楷体_GB2312" pitchFamily="49" charset="-122"/>
              </a:rPr>
              <a:t>……</a:t>
            </a:r>
            <a:r>
              <a:rPr lang="zh-CN" altLang="en-US" sz="2400" b="1" dirty="0">
                <a:latin typeface="楷体_GB2312" pitchFamily="49" charset="-122"/>
                <a:ea typeface="楷体_GB2312" pitchFamily="49" charset="-122"/>
              </a:rPr>
              <a:t>重要</a:t>
            </a:r>
            <a:endParaRPr lang="zh-CN" altLang="en-US" sz="2400" b="1" kern="100" dirty="0">
              <a:latin typeface="楷体_GB2312" pitchFamily="49" charset="-122"/>
              <a:ea typeface="楷体_GB2312" pitchFamily="49" charset="-122"/>
              <a:cs typeface="Times New Roman"/>
            </a:endParaRPr>
          </a:p>
        </p:txBody>
      </p:sp>
      <p:sp>
        <p:nvSpPr>
          <p:cNvPr id="13" name="文本框 5"/>
          <p:cNvSpPr txBox="1"/>
          <p:nvPr/>
        </p:nvSpPr>
        <p:spPr>
          <a:xfrm>
            <a:off x="952453" y="4396095"/>
            <a:ext cx="3040118" cy="461665"/>
          </a:xfrm>
          <a:prstGeom prst="rect">
            <a:avLst/>
          </a:prstGeom>
          <a:solidFill>
            <a:srgbClr val="FFC000"/>
          </a:solidFill>
          <a:effectLst>
            <a:softEdge rad="127000"/>
          </a:effectLst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2400" dirty="0">
                <a:solidFill>
                  <a:schemeClr val="accent4">
                    <a:lumMod val="10000"/>
                  </a:schemeClr>
                </a:solidFill>
                <a:latin typeface="Helvetica" pitchFamily="34" charset="0"/>
                <a:ea typeface="+mn-ea"/>
              </a:rPr>
              <a:t>(</a:t>
            </a:r>
            <a:r>
              <a:rPr kumimoji="1" lang="en-US" altLang="zh-CN" sz="2400" dirty="0">
                <a:solidFill>
                  <a:schemeClr val="accent4">
                    <a:lumMod val="10000"/>
                  </a:schemeClr>
                </a:solidFill>
                <a:latin typeface="+mj-lt"/>
                <a:ea typeface="+mn-ea"/>
              </a:rPr>
              <a:t>set your goals/ </a:t>
            </a:r>
            <a:r>
              <a:rPr kumimoji="1" lang="en-US" altLang="zh-CN" sz="2400" dirty="0">
                <a:solidFill>
                  <a:schemeClr val="accent4">
                    <a:lumMod val="10000"/>
                  </a:schemeClr>
                </a:solidFill>
                <a:latin typeface="+mn-lt"/>
                <a:ea typeface="+mn-ea"/>
              </a:rPr>
              <a:t>deem</a:t>
            </a:r>
            <a:r>
              <a:rPr kumimoji="1" lang="en-US" altLang="zh-CN" sz="2400" dirty="0">
                <a:solidFill>
                  <a:schemeClr val="accent4">
                    <a:lumMod val="10000"/>
                  </a:schemeClr>
                </a:solidFill>
                <a:latin typeface="Helvetica" pitchFamily="34" charset="0"/>
                <a:ea typeface="+mn-ea"/>
              </a:rPr>
              <a:t>) </a:t>
            </a:r>
          </a:p>
        </p:txBody>
      </p: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1081088" y="4965700"/>
            <a:ext cx="6777037" cy="120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altLang="zh-CN" sz="2400">
                <a:latin typeface="Helvetica" pitchFamily="34" charset="0"/>
              </a:rPr>
              <a:t>Don’t set your goals by what other people </a:t>
            </a:r>
            <a:r>
              <a:rPr kumimoji="1" lang="en-US" altLang="zh-CN" sz="2400" b="1" i="1">
                <a:solidFill>
                  <a:srgbClr val="FF6600"/>
                </a:solidFill>
                <a:latin typeface="Helvetica" pitchFamily="34" charset="0"/>
              </a:rPr>
              <a:t>deem</a:t>
            </a:r>
            <a:r>
              <a:rPr lang="en-US" altLang="zh-CN" sz="2400">
                <a:latin typeface="Helvetica" pitchFamily="34" charset="0"/>
              </a:rPr>
              <a:t> </a:t>
            </a:r>
            <a:r>
              <a:rPr kumimoji="1" lang="en-US" altLang="zh-CN" sz="2400" b="1" i="1">
                <a:solidFill>
                  <a:srgbClr val="FF6600"/>
                </a:solidFill>
                <a:latin typeface="Helvetica" pitchFamily="34" charset="0"/>
              </a:rPr>
              <a:t>important.</a:t>
            </a:r>
            <a:r>
              <a:rPr lang="en-US" altLang="zh-CN" sz="2400">
                <a:latin typeface="Helvetica" pitchFamily="34" charset="0"/>
              </a:rPr>
              <a:t> Only you know what is important to you.</a:t>
            </a:r>
            <a:endParaRPr kumimoji="1" lang="en-US" altLang="zh-CN" sz="2400">
              <a:latin typeface="Helvetica" pitchFamily="34" charset="0"/>
            </a:endParaRP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5643563" y="1641475"/>
            <a:ext cx="3500437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latin typeface="Helvetica" pitchFamily="34" charset="0"/>
              </a:rPr>
              <a:t>deem sth.important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992563" y="1717675"/>
            <a:ext cx="1651000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短语逆译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87413" y="2643188"/>
            <a:ext cx="1827212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短语应用</a:t>
            </a: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1000125" y="3146425"/>
            <a:ext cx="68580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latin typeface="华文行楷" pitchFamily="2" charset="-122"/>
                <a:ea typeface="华文行楷" pitchFamily="2" charset="-122"/>
              </a:rPr>
              <a:t>别人认为重要的，并不能作为你确定目标的根据。只有你自己才知道，什么东西对你最重要。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28688" y="3900488"/>
            <a:ext cx="1649412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意群提示</a:t>
            </a:r>
          </a:p>
        </p:txBody>
      </p:sp>
      <p:grpSp>
        <p:nvGrpSpPr>
          <p:cNvPr id="48142" name="组合 14"/>
          <p:cNvGrpSpPr>
            <a:grpSpLocks/>
          </p:cNvGrpSpPr>
          <p:nvPr/>
        </p:nvGrpSpPr>
        <p:grpSpPr bwMode="auto">
          <a:xfrm>
            <a:off x="1588" y="3175"/>
            <a:ext cx="7115175" cy="1152525"/>
            <a:chOff x="-14288" y="-27384"/>
            <a:chExt cx="7115715" cy="1152525"/>
          </a:xfrm>
        </p:grpSpPr>
        <p:pic>
          <p:nvPicPr>
            <p:cNvPr id="48143" name="Picture 2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14288" y="-27384"/>
              <a:ext cx="4014784" cy="1152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8" name="TextBox 17">
              <a:hlinkClick r:id="rId5" action="ppaction://hlinksldjump"/>
            </p:cNvPr>
            <p:cNvSpPr txBox="1"/>
            <p:nvPr/>
          </p:nvSpPr>
          <p:spPr>
            <a:xfrm>
              <a:off x="192103" y="471091"/>
              <a:ext cx="2508440" cy="43021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2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itchFamily="66" charset="0"/>
                  <a:ea typeface="+mn-ea"/>
                </a:rPr>
                <a:t>Language focus</a:t>
              </a:r>
              <a:endParaRPr lang="zh-CN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  <a:ea typeface="+mn-ea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4130989" y="559991"/>
              <a:ext cx="2970438" cy="4921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600" b="1" dirty="0">
                  <a:solidFill>
                    <a:schemeClr val="accent6">
                      <a:lumMod val="75000"/>
                    </a:schemeClr>
                  </a:solidFill>
                  <a:latin typeface="Helvetica"/>
                </a:rPr>
                <a:t>Practical phrases</a:t>
              </a:r>
              <a:endParaRPr lang="zh-CN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/>
      <p:bldP spid="16" grpId="0"/>
      <p:bldP spid="23" grpId="0"/>
      <p:bldP spid="3" grpId="0"/>
      <p:bldP spid="2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5"/>
          <p:cNvPicPr>
            <a:picLocks noChangeAspect="1" noChangeArrowheads="1"/>
          </p:cNvPicPr>
          <p:nvPr/>
        </p:nvPicPr>
        <p:blipFill>
          <a:blip r:embed="rId2"/>
          <a:srcRect l="7698" t="13989"/>
          <a:stretch>
            <a:fillRect/>
          </a:stretch>
        </p:blipFill>
        <p:spPr bwMode="auto">
          <a:xfrm>
            <a:off x="428625" y="2214563"/>
            <a:ext cx="8296275" cy="452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714375" y="1658938"/>
            <a:ext cx="315912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>
                <a:latin typeface="楷体_GB2312" pitchFamily="49" charset="-122"/>
                <a:ea typeface="楷体_GB2312" pitchFamily="49" charset="-122"/>
              </a:rPr>
              <a:t>突然出现；冒出来</a:t>
            </a:r>
            <a:endParaRPr lang="en-US" altLang="zh-CN" sz="2400" b="1">
              <a:solidFill>
                <a:srgbClr val="00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3" name="文本框 5"/>
          <p:cNvSpPr txBox="1"/>
          <p:nvPr/>
        </p:nvSpPr>
        <p:spPr>
          <a:xfrm>
            <a:off x="1571604" y="4467533"/>
            <a:ext cx="5072098" cy="461665"/>
          </a:xfrm>
          <a:prstGeom prst="rect">
            <a:avLst/>
          </a:prstGeom>
          <a:solidFill>
            <a:srgbClr val="FFC000"/>
          </a:solidFill>
          <a:effectLst>
            <a:softEdge rad="127000"/>
          </a:effectLst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2400" dirty="0">
                <a:solidFill>
                  <a:srgbClr val="0D0A10"/>
                </a:solidFill>
                <a:latin typeface="Helvetica"/>
                <a:ea typeface="+mn-ea"/>
              </a:rPr>
              <a:t>(</a:t>
            </a:r>
            <a:r>
              <a:rPr lang="en-US" altLang="zh-CN" sz="2400" dirty="0">
                <a:latin typeface="+mn-lt"/>
                <a:ea typeface="+mn-ea"/>
              </a:rPr>
              <a:t>billionaires / pop up/ </a:t>
            </a:r>
            <a:r>
              <a:rPr lang="en-US" altLang="zh-CN" sz="2400" i="1" dirty="0">
                <a:latin typeface="+mn-lt"/>
                <a:ea typeface="+mn-ea"/>
              </a:rPr>
              <a:t>Forbes</a:t>
            </a:r>
            <a:r>
              <a:rPr lang="en-US" altLang="zh-CN" sz="2400" dirty="0">
                <a:latin typeface="+mn-lt"/>
                <a:ea typeface="+mn-ea"/>
              </a:rPr>
              <a:t> magazine</a:t>
            </a:r>
            <a:r>
              <a:rPr kumimoji="1" lang="en-US" altLang="zh-CN" sz="2400" dirty="0">
                <a:solidFill>
                  <a:srgbClr val="0D0A10"/>
                </a:solidFill>
                <a:latin typeface="Helvetica"/>
                <a:ea typeface="+mn-ea"/>
              </a:rPr>
              <a:t>)</a:t>
            </a:r>
          </a:p>
        </p:txBody>
      </p: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1571625" y="5030788"/>
            <a:ext cx="6300788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>
                <a:latin typeface="Helvetica" pitchFamily="34" charset="0"/>
              </a:rPr>
              <a:t>For years, Chinese billionaires began to </a:t>
            </a:r>
            <a:r>
              <a:rPr kumimoji="1" lang="en-US" altLang="zh-CN" sz="2400" b="1" i="1">
                <a:solidFill>
                  <a:srgbClr val="FF6600"/>
                </a:solidFill>
                <a:latin typeface="Helvetica" pitchFamily="34" charset="0"/>
              </a:rPr>
              <a:t>pop up</a:t>
            </a:r>
            <a:r>
              <a:rPr lang="en-US" altLang="zh-CN" sz="2400">
                <a:latin typeface="Helvetica" pitchFamily="34" charset="0"/>
              </a:rPr>
              <a:t> most frequently in </a:t>
            </a:r>
            <a:r>
              <a:rPr lang="en-US" altLang="zh-CN" sz="2400" i="1">
                <a:latin typeface="Helvetica" pitchFamily="34" charset="0"/>
              </a:rPr>
              <a:t>Forbes</a:t>
            </a:r>
            <a:r>
              <a:rPr lang="en-US" altLang="zh-CN" sz="2400">
                <a:latin typeface="Helvetica" pitchFamily="34" charset="0"/>
              </a:rPr>
              <a:t> magazine.</a:t>
            </a:r>
            <a:endParaRPr kumimoji="1" lang="en-US" altLang="zh-CN" sz="2400">
              <a:latin typeface="Helvetica" pitchFamily="34" charset="0"/>
            </a:endParaRP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5781675" y="1641475"/>
            <a:ext cx="2219325" cy="4921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600" b="1">
                <a:latin typeface="Helvetica" pitchFamily="34" charset="0"/>
              </a:rPr>
              <a:t>pop up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687763" y="1692275"/>
            <a:ext cx="1651000" cy="457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短语逆译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76375" y="2708275"/>
            <a:ext cx="1649413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短语应用</a:t>
            </a: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1571625" y="3170238"/>
            <a:ext cx="6516688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latin typeface="华文行楷" pitchFamily="2" charset="-122"/>
                <a:ea typeface="华文行楷" pitchFamily="2" charset="-122"/>
              </a:rPr>
              <a:t>这几年中国的亿万富豪频繁出现在</a:t>
            </a:r>
            <a:r>
              <a:rPr lang="en-US" altLang="zh-CN" sz="2400">
                <a:latin typeface="华文行楷" pitchFamily="2" charset="-122"/>
                <a:ea typeface="华文行楷" pitchFamily="2" charset="-122"/>
              </a:rPr>
              <a:t>《</a:t>
            </a:r>
            <a:r>
              <a:rPr lang="zh-CN" altLang="en-US" sz="2400">
                <a:latin typeface="华文行楷" pitchFamily="2" charset="-122"/>
                <a:ea typeface="华文行楷" pitchFamily="2" charset="-122"/>
              </a:rPr>
              <a:t>福布斯</a:t>
            </a:r>
            <a:r>
              <a:rPr lang="en-US" altLang="zh-CN" sz="2400">
                <a:latin typeface="华文行楷" pitchFamily="2" charset="-122"/>
                <a:ea typeface="华文行楷" pitchFamily="2" charset="-122"/>
              </a:rPr>
              <a:t>》</a:t>
            </a:r>
            <a:r>
              <a:rPr lang="zh-CN" altLang="en-US" sz="2400">
                <a:latin typeface="华文行楷" pitchFamily="2" charset="-122"/>
                <a:ea typeface="华文行楷" pitchFamily="2" charset="-122"/>
              </a:rPr>
              <a:t>杂志排行榜上。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476375" y="3937000"/>
            <a:ext cx="1649413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意群提示</a:t>
            </a:r>
          </a:p>
        </p:txBody>
      </p:sp>
      <p:grpSp>
        <p:nvGrpSpPr>
          <p:cNvPr id="49166" name="组合 14"/>
          <p:cNvGrpSpPr>
            <a:grpSpLocks/>
          </p:cNvGrpSpPr>
          <p:nvPr/>
        </p:nvGrpSpPr>
        <p:grpSpPr bwMode="auto">
          <a:xfrm>
            <a:off x="1588" y="3175"/>
            <a:ext cx="7115175" cy="1152525"/>
            <a:chOff x="-14288" y="-27384"/>
            <a:chExt cx="7115715" cy="1152525"/>
          </a:xfrm>
        </p:grpSpPr>
        <p:pic>
          <p:nvPicPr>
            <p:cNvPr id="49167" name="Picture 2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14288" y="-27384"/>
              <a:ext cx="4014784" cy="1152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8" name="TextBox 17">
              <a:hlinkClick r:id="rId4" action="ppaction://hlinksldjump"/>
            </p:cNvPr>
            <p:cNvSpPr txBox="1"/>
            <p:nvPr/>
          </p:nvSpPr>
          <p:spPr>
            <a:xfrm>
              <a:off x="192103" y="471091"/>
              <a:ext cx="2508440" cy="43021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2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itchFamily="66" charset="0"/>
                  <a:ea typeface="+mn-ea"/>
                </a:rPr>
                <a:t>Language focus</a:t>
              </a:r>
              <a:endParaRPr lang="zh-CN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  <a:ea typeface="+mn-ea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130989" y="559991"/>
              <a:ext cx="2970438" cy="4921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600" b="1" dirty="0">
                  <a:solidFill>
                    <a:schemeClr val="accent6">
                      <a:lumMod val="75000"/>
                    </a:schemeClr>
                  </a:solidFill>
                  <a:latin typeface="Helvetica"/>
                </a:rPr>
                <a:t>Practical phrases</a:t>
              </a:r>
              <a:endParaRPr lang="zh-CN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/>
      <p:bldP spid="16" grpId="0"/>
      <p:bldP spid="23" grpId="0"/>
      <p:bldP spid="3" grpId="0"/>
      <p:bldP spid="2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5"/>
          <p:cNvPicPr>
            <a:picLocks noChangeAspect="1" noChangeArrowheads="1"/>
          </p:cNvPicPr>
          <p:nvPr/>
        </p:nvPicPr>
        <p:blipFill>
          <a:blip r:embed="rId2"/>
          <a:srcRect l="7698" t="13989"/>
          <a:stretch>
            <a:fillRect/>
          </a:stretch>
        </p:blipFill>
        <p:spPr bwMode="auto">
          <a:xfrm>
            <a:off x="428625" y="2214563"/>
            <a:ext cx="8296275" cy="452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1103313" y="1357313"/>
            <a:ext cx="2468562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zh-CN" altLang="en-US" sz="2400" b="1">
                <a:latin typeface="楷体_GB2312" pitchFamily="49" charset="-122"/>
                <a:ea typeface="楷体_GB2312" pitchFamily="49" charset="-122"/>
              </a:rPr>
              <a:t>使丧失思考能力；使呆若木鸡</a:t>
            </a:r>
            <a:endParaRPr lang="en-US" altLang="zh-CN" sz="2400" b="1">
              <a:solidFill>
                <a:srgbClr val="00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3" name="文本框 5"/>
          <p:cNvSpPr txBox="1"/>
          <p:nvPr/>
        </p:nvSpPr>
        <p:spPr>
          <a:xfrm>
            <a:off x="1105089" y="4357694"/>
            <a:ext cx="4824233" cy="461665"/>
          </a:xfrm>
          <a:prstGeom prst="rect">
            <a:avLst/>
          </a:prstGeom>
          <a:solidFill>
            <a:srgbClr val="FFC000"/>
          </a:solidFill>
          <a:effectLst>
            <a:softEdge rad="127000"/>
          </a:effectLst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2400" dirty="0">
                <a:solidFill>
                  <a:srgbClr val="0D0A10"/>
                </a:solidFill>
                <a:latin typeface="Helvetica"/>
                <a:ea typeface="+mn-ea"/>
              </a:rPr>
              <a:t>(</a:t>
            </a:r>
            <a:r>
              <a:rPr lang="en-US" altLang="zh-CN" sz="2400" dirty="0">
                <a:latin typeface="+mn-lt"/>
                <a:ea typeface="+mn-ea"/>
              </a:rPr>
              <a:t>public speaking/ be paralyzed with</a:t>
            </a:r>
            <a:r>
              <a:rPr kumimoji="1" lang="en-US" altLang="zh-CN" sz="2400" dirty="0">
                <a:solidFill>
                  <a:srgbClr val="0D0A10"/>
                </a:solidFill>
                <a:latin typeface="Helvetica"/>
                <a:ea typeface="+mn-ea"/>
              </a:rPr>
              <a:t>)</a:t>
            </a:r>
            <a:endParaRPr lang="en-US" altLang="zh-CN" sz="2400" dirty="0">
              <a:solidFill>
                <a:srgbClr val="984807"/>
              </a:solidFill>
              <a:latin typeface="+mn-lt"/>
              <a:ea typeface="+mn-ea"/>
            </a:endParaRPr>
          </a:p>
        </p:txBody>
      </p: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1000125" y="4818063"/>
            <a:ext cx="7072313" cy="1754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altLang="zh-CN" sz="2400">
                <a:latin typeface="Helvetica" pitchFamily="34" charset="0"/>
              </a:rPr>
              <a:t>Most people fear public speaking. They </a:t>
            </a:r>
            <a:r>
              <a:rPr kumimoji="1" lang="en-US" altLang="zh-CN" sz="2400" b="1" i="1">
                <a:solidFill>
                  <a:srgbClr val="FF6600"/>
                </a:solidFill>
                <a:latin typeface="Helvetica" pitchFamily="34" charset="0"/>
              </a:rPr>
              <a:t>are</a:t>
            </a:r>
            <a:r>
              <a:rPr lang="en-US" altLang="zh-CN" sz="2400">
                <a:latin typeface="Helvetica" pitchFamily="34" charset="0"/>
              </a:rPr>
              <a:t> always </a:t>
            </a:r>
            <a:r>
              <a:rPr kumimoji="1" lang="en-US" altLang="zh-CN" sz="2400" b="1" i="1">
                <a:solidFill>
                  <a:srgbClr val="FF6600"/>
                </a:solidFill>
                <a:latin typeface="Helvetica" pitchFamily="34" charset="0"/>
              </a:rPr>
              <a:t>paralyzed with </a:t>
            </a:r>
            <a:r>
              <a:rPr lang="en-US" altLang="zh-CN" sz="2400">
                <a:latin typeface="Helvetica" pitchFamily="34" charset="0"/>
              </a:rPr>
              <a:t>the thought of standing alone in front of and speaking to a large audience.</a:t>
            </a:r>
            <a:endParaRPr kumimoji="1" lang="en-US" altLang="zh-CN" sz="2400">
              <a:latin typeface="Helvetica" pitchFamily="34" charset="0"/>
            </a:endParaRPr>
          </a:p>
          <a:p>
            <a:pPr algn="just">
              <a:spcBef>
                <a:spcPct val="50000"/>
              </a:spcBef>
            </a:pPr>
            <a:endParaRPr kumimoji="1" lang="en-US" altLang="zh-CN" sz="2400">
              <a:latin typeface="Helvetica" pitchFamily="34" charset="0"/>
            </a:endParaRP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5527675" y="1641475"/>
            <a:ext cx="2973388" cy="4921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600" b="1">
                <a:latin typeface="Helvetica" pitchFamily="34" charset="0"/>
              </a:rPr>
              <a:t>be paralyzed with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687763" y="1692275"/>
            <a:ext cx="1651000" cy="457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短语逆译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214438" y="2708275"/>
            <a:ext cx="1649412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短语应用</a:t>
            </a: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1214438" y="3170238"/>
            <a:ext cx="6516687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zh-CN" altLang="en-US" sz="2400">
                <a:latin typeface="华文行楷" pitchFamily="2" charset="-122"/>
                <a:ea typeface="华文行楷" pitchFamily="2" charset="-122"/>
              </a:rPr>
              <a:t>大多数人都害怕公共演说。一想到要独自站在一大群听众面前讲话就会吓得不知所措。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214438" y="3929063"/>
            <a:ext cx="1649412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意群提示</a:t>
            </a:r>
          </a:p>
        </p:txBody>
      </p:sp>
      <p:grpSp>
        <p:nvGrpSpPr>
          <p:cNvPr id="50190" name="组合 14"/>
          <p:cNvGrpSpPr>
            <a:grpSpLocks/>
          </p:cNvGrpSpPr>
          <p:nvPr/>
        </p:nvGrpSpPr>
        <p:grpSpPr bwMode="auto">
          <a:xfrm>
            <a:off x="1588" y="3175"/>
            <a:ext cx="7115175" cy="1152525"/>
            <a:chOff x="-14288" y="-27384"/>
            <a:chExt cx="7115715" cy="1152525"/>
          </a:xfrm>
        </p:grpSpPr>
        <p:pic>
          <p:nvPicPr>
            <p:cNvPr id="50191" name="Picture 2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14288" y="-27384"/>
              <a:ext cx="4014784" cy="1152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8" name="TextBox 17">
              <a:hlinkClick r:id="rId4" action="ppaction://hlinksldjump"/>
            </p:cNvPr>
            <p:cNvSpPr txBox="1"/>
            <p:nvPr/>
          </p:nvSpPr>
          <p:spPr>
            <a:xfrm>
              <a:off x="192103" y="471091"/>
              <a:ext cx="2508440" cy="43021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2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itchFamily="66" charset="0"/>
                  <a:ea typeface="+mn-ea"/>
                </a:rPr>
                <a:t>Language focus</a:t>
              </a:r>
              <a:endParaRPr lang="zh-CN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  <a:ea typeface="+mn-ea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130989" y="559991"/>
              <a:ext cx="2970438" cy="4921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600" b="1" dirty="0">
                  <a:solidFill>
                    <a:schemeClr val="accent6">
                      <a:lumMod val="75000"/>
                    </a:schemeClr>
                  </a:solidFill>
                  <a:latin typeface="Helvetica"/>
                </a:rPr>
                <a:t>Practical phrases</a:t>
              </a:r>
              <a:endParaRPr lang="zh-CN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/>
      <p:bldP spid="16" grpId="0"/>
      <p:bldP spid="23" grpId="0"/>
      <p:bldP spid="3" grpId="0"/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5"/>
          <p:cNvPicPr>
            <a:picLocks noChangeAspect="1" noChangeArrowheads="1"/>
          </p:cNvPicPr>
          <p:nvPr/>
        </p:nvPicPr>
        <p:blipFill>
          <a:blip r:embed="rId2"/>
          <a:srcRect l="7698" t="13989"/>
          <a:stretch>
            <a:fillRect/>
          </a:stretch>
        </p:blipFill>
        <p:spPr bwMode="auto">
          <a:xfrm>
            <a:off x="428625" y="2214563"/>
            <a:ext cx="8296275" cy="452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869950" y="1671638"/>
            <a:ext cx="263048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>
                <a:latin typeface="楷体_GB2312" pitchFamily="49" charset="-122"/>
                <a:ea typeface="楷体_GB2312" pitchFamily="49" charset="-122"/>
              </a:rPr>
              <a:t>艰难费力的通过</a:t>
            </a:r>
            <a:endParaRPr lang="en-US" altLang="zh-CN" sz="2400" b="1">
              <a:solidFill>
                <a:srgbClr val="00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3" name="文本框 5"/>
          <p:cNvSpPr txBox="1"/>
          <p:nvPr/>
        </p:nvSpPr>
        <p:spPr>
          <a:xfrm>
            <a:off x="1142976" y="4538971"/>
            <a:ext cx="4293120" cy="461665"/>
          </a:xfrm>
          <a:prstGeom prst="rect">
            <a:avLst/>
          </a:prstGeom>
          <a:solidFill>
            <a:srgbClr val="FFC000"/>
          </a:solidFill>
          <a:effectLst>
            <a:softEdge rad="127000"/>
          </a:effectLst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2400" dirty="0">
                <a:solidFill>
                  <a:srgbClr val="0D0A10"/>
                </a:solidFill>
                <a:latin typeface="Helvetica"/>
                <a:ea typeface="+mn-ea"/>
              </a:rPr>
              <a:t>(</a:t>
            </a:r>
            <a:r>
              <a:rPr lang="en-US" altLang="zh-CN" sz="2400" dirty="0">
                <a:latin typeface="+mn-lt"/>
                <a:ea typeface="+mn-ea"/>
              </a:rPr>
              <a:t>gather material /plow through)</a:t>
            </a:r>
            <a:r>
              <a:rPr kumimoji="1" lang="en-US" altLang="zh-CN" sz="2400" dirty="0">
                <a:solidFill>
                  <a:srgbClr val="0D0A10"/>
                </a:solidFill>
                <a:latin typeface="Helvetica"/>
                <a:ea typeface="+mn-ea"/>
              </a:rPr>
              <a:t> </a:t>
            </a:r>
          </a:p>
        </p:txBody>
      </p: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1143000" y="5027613"/>
            <a:ext cx="7256463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>
                <a:latin typeface="Helvetica" pitchFamily="34" charset="0"/>
              </a:rPr>
              <a:t>In order to gather material for my thesis, I had to </a:t>
            </a:r>
            <a:r>
              <a:rPr kumimoji="1" lang="en-US" altLang="zh-CN" sz="2400" b="1" i="1">
                <a:solidFill>
                  <a:srgbClr val="FF6600"/>
                </a:solidFill>
                <a:latin typeface="Helvetica" pitchFamily="34" charset="0"/>
              </a:rPr>
              <a:t>plow through </a:t>
            </a:r>
            <a:r>
              <a:rPr lang="en-US" altLang="zh-CN" sz="2400">
                <a:latin typeface="Helvetica" pitchFamily="34" charset="0"/>
              </a:rPr>
              <a:t>dozens of old books on economics.</a:t>
            </a:r>
            <a:endParaRPr kumimoji="1" lang="en-US" altLang="zh-CN" sz="2400" b="1" i="1">
              <a:latin typeface="Helvetica" pitchFamily="34" charset="0"/>
            </a:endParaRP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5551488" y="1631950"/>
            <a:ext cx="2973387" cy="4921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600" b="1">
                <a:latin typeface="Helvetica" pitchFamily="34" charset="0"/>
              </a:rPr>
              <a:t>plow through sth.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643313" y="1692275"/>
            <a:ext cx="1651000" cy="457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短语逆译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285875" y="2708275"/>
            <a:ext cx="1649413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短语应用</a:t>
            </a: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1285875" y="3214688"/>
            <a:ext cx="6778625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zh-CN" altLang="en-US" sz="2400">
                <a:latin typeface="华文行楷" pitchFamily="2" charset="-122"/>
                <a:ea typeface="华文行楷" pitchFamily="2" charset="-122"/>
              </a:rPr>
              <a:t>为了收集论文资料，我只好啃了几十本经济学的旧书。</a:t>
            </a:r>
            <a:endParaRPr lang="en-US" altLang="zh-CN" sz="2400">
              <a:latin typeface="华文行楷" pitchFamily="2" charset="-122"/>
              <a:ea typeface="华文行楷" pitchFamily="2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214438" y="4079875"/>
            <a:ext cx="1649412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意群提示</a:t>
            </a:r>
          </a:p>
        </p:txBody>
      </p:sp>
      <p:grpSp>
        <p:nvGrpSpPr>
          <p:cNvPr id="51214" name="组合 14"/>
          <p:cNvGrpSpPr>
            <a:grpSpLocks/>
          </p:cNvGrpSpPr>
          <p:nvPr/>
        </p:nvGrpSpPr>
        <p:grpSpPr bwMode="auto">
          <a:xfrm>
            <a:off x="1588" y="3175"/>
            <a:ext cx="7115175" cy="1152525"/>
            <a:chOff x="-14288" y="-27384"/>
            <a:chExt cx="7115715" cy="1152525"/>
          </a:xfrm>
        </p:grpSpPr>
        <p:pic>
          <p:nvPicPr>
            <p:cNvPr id="51215" name="Picture 2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14288" y="-27384"/>
              <a:ext cx="4014784" cy="1152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8" name="TextBox 17">
              <a:hlinkClick r:id="rId4" action="ppaction://hlinksldjump"/>
            </p:cNvPr>
            <p:cNvSpPr txBox="1"/>
            <p:nvPr/>
          </p:nvSpPr>
          <p:spPr>
            <a:xfrm>
              <a:off x="192103" y="471091"/>
              <a:ext cx="2508440" cy="43021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2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itchFamily="66" charset="0"/>
                  <a:ea typeface="+mn-ea"/>
                </a:rPr>
                <a:t>Language focus</a:t>
              </a:r>
              <a:endParaRPr lang="zh-CN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  <a:ea typeface="+mn-ea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130989" y="559991"/>
              <a:ext cx="2970438" cy="4921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600" b="1" dirty="0">
                  <a:solidFill>
                    <a:schemeClr val="accent6">
                      <a:lumMod val="75000"/>
                    </a:schemeClr>
                  </a:solidFill>
                  <a:latin typeface="Helvetica"/>
                </a:rPr>
                <a:t>Practical phrases</a:t>
              </a:r>
              <a:endParaRPr lang="zh-CN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/>
      <p:bldP spid="16" grpId="0"/>
      <p:bldP spid="23" grpId="0"/>
      <p:bldP spid="3" grpId="0"/>
      <p:bldP spid="2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5"/>
          <p:cNvPicPr>
            <a:picLocks noChangeAspect="1" noChangeArrowheads="1"/>
          </p:cNvPicPr>
          <p:nvPr/>
        </p:nvPicPr>
        <p:blipFill>
          <a:blip r:embed="rId2"/>
          <a:srcRect l="7698" t="13989"/>
          <a:stretch>
            <a:fillRect/>
          </a:stretch>
        </p:blipFill>
        <p:spPr bwMode="auto">
          <a:xfrm>
            <a:off x="428625" y="2214563"/>
            <a:ext cx="8296275" cy="452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642938" y="1285875"/>
            <a:ext cx="2816225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>
                <a:latin typeface="楷体_GB2312" pitchFamily="49" charset="-122"/>
                <a:ea typeface="楷体_GB2312" pitchFamily="49" charset="-122"/>
              </a:rPr>
              <a:t>突然猛力地冲进</a:t>
            </a:r>
            <a:r>
              <a:rPr lang="en-US" altLang="zh-CN" sz="2400" b="1">
                <a:latin typeface="楷体_GB2312" pitchFamily="49" charset="-122"/>
                <a:ea typeface="楷体_GB2312" pitchFamily="49" charset="-122"/>
              </a:rPr>
              <a:t>/</a:t>
            </a:r>
          </a:p>
          <a:p>
            <a:r>
              <a:rPr lang="zh-CN" altLang="en-US" sz="2400" b="1">
                <a:latin typeface="楷体_GB2312" pitchFamily="49" charset="-122"/>
                <a:ea typeface="楷体_GB2312" pitchFamily="49" charset="-122"/>
              </a:rPr>
              <a:t>扑向</a:t>
            </a:r>
            <a:r>
              <a:rPr lang="en-US" altLang="zh-CN" sz="2400" b="1">
                <a:latin typeface="楷体_GB2312" pitchFamily="49" charset="-122"/>
                <a:ea typeface="楷体_GB2312" pitchFamily="49" charset="-122"/>
              </a:rPr>
              <a:t>/</a:t>
            </a:r>
            <a:r>
              <a:rPr lang="zh-CN" altLang="en-US" sz="2400" b="1">
                <a:latin typeface="楷体_GB2312" pitchFamily="49" charset="-122"/>
                <a:ea typeface="楷体_GB2312" pitchFamily="49" charset="-122"/>
              </a:rPr>
              <a:t>跳到</a:t>
            </a:r>
            <a:r>
              <a:rPr lang="en-US" altLang="zh-CN" sz="2400" b="1">
                <a:latin typeface="楷体_GB2312" pitchFamily="49" charset="-122"/>
                <a:ea typeface="楷体_GB2312" pitchFamily="49" charset="-122"/>
              </a:rPr>
              <a:t>/</a:t>
            </a:r>
            <a:r>
              <a:rPr lang="zh-CN" altLang="en-US" sz="2400" b="1">
                <a:latin typeface="楷体_GB2312" pitchFamily="49" charset="-122"/>
                <a:ea typeface="楷体_GB2312" pitchFamily="49" charset="-122"/>
              </a:rPr>
              <a:t>扑倒等</a:t>
            </a:r>
            <a:endParaRPr kumimoji="1" lang="en-US" altLang="zh-CN" sz="2400" b="1">
              <a:solidFill>
                <a:srgbClr val="0D0A1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3" name="文本框 5"/>
          <p:cNvSpPr txBox="1"/>
          <p:nvPr/>
        </p:nvSpPr>
        <p:spPr>
          <a:xfrm>
            <a:off x="1285853" y="4357694"/>
            <a:ext cx="3876698" cy="461665"/>
          </a:xfrm>
          <a:prstGeom prst="rect">
            <a:avLst/>
          </a:prstGeom>
          <a:solidFill>
            <a:srgbClr val="FFC000"/>
          </a:solidFill>
          <a:effectLst>
            <a:softEdge rad="127000"/>
          </a:effectLst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2400" dirty="0">
                <a:solidFill>
                  <a:srgbClr val="0D0A10"/>
                </a:solidFill>
                <a:latin typeface="Helvetica"/>
                <a:ea typeface="+mn-ea"/>
              </a:rPr>
              <a:t>(</a:t>
            </a:r>
            <a:r>
              <a:rPr lang="en-US" altLang="zh-CN" sz="2400" dirty="0">
                <a:latin typeface="+mn-lt"/>
                <a:ea typeface="+mn-ea"/>
              </a:rPr>
              <a:t>threw oneself into </a:t>
            </a:r>
            <a:r>
              <a:rPr lang="en-US" altLang="zh-CN" sz="2400" dirty="0" err="1">
                <a:latin typeface="+mn-lt"/>
                <a:ea typeface="+mn-ea"/>
              </a:rPr>
              <a:t>sb’s</a:t>
            </a:r>
            <a:r>
              <a:rPr lang="en-US" altLang="zh-CN" sz="2400" dirty="0">
                <a:latin typeface="+mn-lt"/>
                <a:ea typeface="+mn-ea"/>
              </a:rPr>
              <a:t> arms</a:t>
            </a:r>
            <a:r>
              <a:rPr kumimoji="1" lang="en-US" altLang="zh-CN" sz="2400" dirty="0">
                <a:solidFill>
                  <a:srgbClr val="0D0A10"/>
                </a:solidFill>
                <a:latin typeface="Helvetica"/>
                <a:ea typeface="+mn-ea"/>
              </a:rPr>
              <a:t>) </a:t>
            </a:r>
          </a:p>
        </p:txBody>
      </p: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1285875" y="5000625"/>
            <a:ext cx="6572250" cy="153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lnSpc>
                <a:spcPct val="120000"/>
              </a:lnSpc>
              <a:spcBef>
                <a:spcPct val="50000"/>
              </a:spcBef>
            </a:pPr>
            <a:r>
              <a:rPr lang="en-US" altLang="zh-CN" sz="2400">
                <a:latin typeface="Helvetica" pitchFamily="34" charset="0"/>
              </a:rPr>
              <a:t>Seeing his mother, the boy </a:t>
            </a:r>
            <a:r>
              <a:rPr kumimoji="1" lang="en-US" altLang="zh-CN" sz="2400" b="1" i="1">
                <a:solidFill>
                  <a:srgbClr val="FF6600"/>
                </a:solidFill>
                <a:latin typeface="Helvetica" pitchFamily="34" charset="0"/>
              </a:rPr>
              <a:t>threw himself into </a:t>
            </a:r>
            <a:r>
              <a:rPr lang="en-US" altLang="zh-CN" sz="2400">
                <a:latin typeface="Helvetica" pitchFamily="34" charset="0"/>
              </a:rPr>
              <a:t>her arms.</a:t>
            </a:r>
            <a:endParaRPr kumimoji="1" lang="en-US" altLang="zh-CN" sz="2400">
              <a:latin typeface="Helvetica" pitchFamily="34" charset="0"/>
            </a:endParaRPr>
          </a:p>
          <a:p>
            <a:pPr>
              <a:spcBef>
                <a:spcPct val="50000"/>
              </a:spcBef>
            </a:pPr>
            <a:endParaRPr kumimoji="1" lang="en-US" altLang="zh-CN" sz="2400">
              <a:latin typeface="Helvetica" pitchFamily="34" charset="0"/>
            </a:endParaRP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5072063" y="1285875"/>
            <a:ext cx="3327400" cy="8921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600" b="1">
                <a:latin typeface="Helvetica" pitchFamily="34" charset="0"/>
              </a:rPr>
              <a:t>throw oneself into / at / on / down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511550" y="1681163"/>
            <a:ext cx="1651000" cy="457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短语逆译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214438" y="2708275"/>
            <a:ext cx="1649412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短语应用</a:t>
            </a: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1285875" y="3284538"/>
            <a:ext cx="6850063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latin typeface="华文行楷" pitchFamily="2" charset="-122"/>
                <a:ea typeface="华文行楷" pitchFamily="2" charset="-122"/>
              </a:rPr>
              <a:t>小男孩一见到自己的母亲，马上扑进了她的怀抱。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214438" y="3786188"/>
            <a:ext cx="1649412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意群提示</a:t>
            </a:r>
          </a:p>
        </p:txBody>
      </p:sp>
      <p:grpSp>
        <p:nvGrpSpPr>
          <p:cNvPr id="52238" name="组合 14"/>
          <p:cNvGrpSpPr>
            <a:grpSpLocks/>
          </p:cNvGrpSpPr>
          <p:nvPr/>
        </p:nvGrpSpPr>
        <p:grpSpPr bwMode="auto">
          <a:xfrm>
            <a:off x="1588" y="3175"/>
            <a:ext cx="7115175" cy="1152525"/>
            <a:chOff x="-14288" y="-27384"/>
            <a:chExt cx="7115715" cy="1152525"/>
          </a:xfrm>
        </p:grpSpPr>
        <p:pic>
          <p:nvPicPr>
            <p:cNvPr id="52239" name="Picture 2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14288" y="-27384"/>
              <a:ext cx="4014784" cy="1152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8" name="TextBox 17">
              <a:hlinkClick r:id="rId4" action="ppaction://hlinksldjump"/>
            </p:cNvPr>
            <p:cNvSpPr txBox="1"/>
            <p:nvPr/>
          </p:nvSpPr>
          <p:spPr>
            <a:xfrm>
              <a:off x="192103" y="471091"/>
              <a:ext cx="2508440" cy="43021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2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itchFamily="66" charset="0"/>
                  <a:ea typeface="+mn-ea"/>
                </a:rPr>
                <a:t>Language focus</a:t>
              </a:r>
              <a:endParaRPr lang="zh-CN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  <a:ea typeface="+mn-ea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130989" y="559991"/>
              <a:ext cx="2970438" cy="4921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600" b="1" dirty="0">
                  <a:solidFill>
                    <a:schemeClr val="accent6">
                      <a:lumMod val="75000"/>
                    </a:schemeClr>
                  </a:solidFill>
                  <a:latin typeface="Helvetica"/>
                </a:rPr>
                <a:t>Practical phrases</a:t>
              </a:r>
              <a:endParaRPr lang="zh-CN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/>
      <p:bldP spid="16" grpId="0"/>
      <p:bldP spid="23" grpId="0"/>
      <p:bldP spid="3" grpId="0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5"/>
          <p:cNvPicPr>
            <a:picLocks noChangeAspect="1" noChangeArrowheads="1"/>
          </p:cNvPicPr>
          <p:nvPr/>
        </p:nvPicPr>
        <p:blipFill>
          <a:blip r:embed="rId2"/>
          <a:srcRect l="7698" t="13989"/>
          <a:stretch>
            <a:fillRect/>
          </a:stretch>
        </p:blipFill>
        <p:spPr bwMode="auto">
          <a:xfrm>
            <a:off x="428625" y="2214563"/>
            <a:ext cx="8296275" cy="452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642938" y="1384300"/>
            <a:ext cx="28067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>
                <a:latin typeface="楷体_GB2312" pitchFamily="49" charset="-122"/>
                <a:ea typeface="楷体_GB2312" pitchFamily="49" charset="-122"/>
              </a:rPr>
              <a:t>行进（尤指艰难地，或需要很长时间时）</a:t>
            </a:r>
            <a:endParaRPr lang="en-US" altLang="zh-CN" sz="2400" b="1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3" name="文本框 5"/>
          <p:cNvSpPr txBox="1"/>
          <p:nvPr/>
        </p:nvSpPr>
        <p:spPr>
          <a:xfrm>
            <a:off x="1571604" y="4500570"/>
            <a:ext cx="4429156" cy="461665"/>
          </a:xfrm>
          <a:prstGeom prst="rect">
            <a:avLst/>
          </a:prstGeom>
          <a:solidFill>
            <a:srgbClr val="FFC000"/>
          </a:solidFill>
          <a:effectLst>
            <a:softEdge rad="127000"/>
          </a:effectLst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2400" dirty="0">
                <a:solidFill>
                  <a:srgbClr val="0D0A10"/>
                </a:solidFill>
                <a:latin typeface="Helvetica"/>
                <a:ea typeface="+mn-ea"/>
              </a:rPr>
              <a:t>(</a:t>
            </a:r>
            <a:r>
              <a:rPr lang="en-US" altLang="zh-CN" sz="2400" dirty="0">
                <a:latin typeface="+mn-lt"/>
                <a:ea typeface="+mn-ea"/>
              </a:rPr>
              <a:t>determination/ make one’s way</a:t>
            </a:r>
            <a:r>
              <a:rPr kumimoji="1" lang="en-US" altLang="zh-CN" sz="2400" dirty="0">
                <a:solidFill>
                  <a:srgbClr val="0D0A10"/>
                </a:solidFill>
                <a:latin typeface="Helvetica"/>
                <a:ea typeface="+mn-ea"/>
              </a:rPr>
              <a:t>) </a:t>
            </a:r>
          </a:p>
        </p:txBody>
      </p: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1571625" y="5037138"/>
            <a:ext cx="6572250" cy="1531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20000"/>
              </a:lnSpc>
              <a:spcBef>
                <a:spcPct val="50000"/>
              </a:spcBef>
            </a:pPr>
            <a:r>
              <a:rPr lang="en-US" altLang="zh-CN" sz="2400">
                <a:latin typeface="Helvetica" pitchFamily="34" charset="0"/>
              </a:rPr>
              <a:t>He doesn’t have the determination to </a:t>
            </a:r>
            <a:r>
              <a:rPr kumimoji="1" lang="en-US" altLang="zh-CN" sz="2400" b="1" i="1">
                <a:solidFill>
                  <a:srgbClr val="FF6600"/>
                </a:solidFill>
                <a:latin typeface="Helvetica" pitchFamily="34" charset="0"/>
              </a:rPr>
              <a:t>make his way</a:t>
            </a:r>
            <a:r>
              <a:rPr lang="en-US" altLang="zh-CN" sz="2400">
                <a:latin typeface="Helvetica" pitchFamily="34" charset="0"/>
              </a:rPr>
              <a:t> in the world.</a:t>
            </a:r>
            <a:endParaRPr kumimoji="1" lang="en-US" altLang="zh-CN" sz="2400">
              <a:latin typeface="Helvetica" pitchFamily="34" charset="0"/>
            </a:endParaRPr>
          </a:p>
          <a:p>
            <a:pPr>
              <a:spcBef>
                <a:spcPct val="50000"/>
              </a:spcBef>
            </a:pPr>
            <a:endParaRPr kumimoji="1" lang="en-US" altLang="zh-CN" sz="2400">
              <a:latin typeface="Helvetica" pitchFamily="34" charset="0"/>
            </a:endParaRP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5224463" y="1628775"/>
            <a:ext cx="3562350" cy="4921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600" b="1">
                <a:latin typeface="Helvetica" pitchFamily="34" charset="0"/>
              </a:rPr>
              <a:t>make one’s way</a:t>
            </a:r>
            <a:endParaRPr lang="en-US" altLang="zh-CN" sz="2400">
              <a:solidFill>
                <a:srgbClr val="984807"/>
              </a:solidFill>
              <a:latin typeface="华文行楷" pitchFamily="2" charset="-122"/>
              <a:ea typeface="华文行楷" pitchFamily="2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687763" y="1692275"/>
            <a:ext cx="1651000" cy="457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短语逆译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76375" y="2708275"/>
            <a:ext cx="1649413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短语应用</a:t>
            </a: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1500188" y="3324225"/>
            <a:ext cx="581025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>
                <a:latin typeface="华文行楷" pitchFamily="2" charset="-122"/>
                <a:ea typeface="华文行楷" pitchFamily="2" charset="-122"/>
              </a:rPr>
              <a:t>他没有努力上进的决心。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476375" y="4000500"/>
            <a:ext cx="1649413" cy="4921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华文行楷" pitchFamily="2" charset="-122"/>
                <a:ea typeface="华文行楷" pitchFamily="2" charset="-122"/>
              </a:rPr>
              <a:t>意群提示</a:t>
            </a:r>
          </a:p>
        </p:txBody>
      </p:sp>
      <p:grpSp>
        <p:nvGrpSpPr>
          <p:cNvPr id="53262" name="组合 14"/>
          <p:cNvGrpSpPr>
            <a:grpSpLocks/>
          </p:cNvGrpSpPr>
          <p:nvPr/>
        </p:nvGrpSpPr>
        <p:grpSpPr bwMode="auto">
          <a:xfrm>
            <a:off x="1588" y="3175"/>
            <a:ext cx="7115175" cy="1152525"/>
            <a:chOff x="-14288" y="-27384"/>
            <a:chExt cx="7115715" cy="1152525"/>
          </a:xfrm>
        </p:grpSpPr>
        <p:pic>
          <p:nvPicPr>
            <p:cNvPr id="53263" name="Picture 2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14288" y="-27384"/>
              <a:ext cx="4014784" cy="1152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8" name="TextBox 17">
              <a:hlinkClick r:id="rId4" action="ppaction://hlinksldjump"/>
            </p:cNvPr>
            <p:cNvSpPr txBox="1"/>
            <p:nvPr/>
          </p:nvSpPr>
          <p:spPr>
            <a:xfrm>
              <a:off x="192103" y="471091"/>
              <a:ext cx="2508440" cy="43021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2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itchFamily="66" charset="0"/>
                  <a:ea typeface="+mn-ea"/>
                </a:rPr>
                <a:t>Language focus</a:t>
              </a:r>
              <a:endParaRPr lang="zh-CN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  <a:ea typeface="+mn-ea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130989" y="559991"/>
              <a:ext cx="2970438" cy="4921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600" b="1" dirty="0">
                  <a:solidFill>
                    <a:schemeClr val="accent6">
                      <a:lumMod val="75000"/>
                    </a:schemeClr>
                  </a:solidFill>
                  <a:latin typeface="Helvetica"/>
                </a:rPr>
                <a:t>Practical phrases</a:t>
              </a:r>
              <a:endParaRPr lang="zh-CN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/>
      <p:bldP spid="16" grpId="0"/>
      <p:bldP spid="23" grpId="0"/>
      <p:bldP spid="3" grpId="0"/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表格 12"/>
          <p:cNvGraphicFramePr>
            <a:graphicFrameLocks noGrp="1"/>
          </p:cNvGraphicFramePr>
          <p:nvPr/>
        </p:nvGraphicFramePr>
        <p:xfrm>
          <a:off x="357188" y="1860550"/>
          <a:ext cx="8501062" cy="4579989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646860"/>
                <a:gridCol w="3854202"/>
              </a:tblGrid>
              <a:tr h="63225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zh-CN" sz="29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Helvetica"/>
                        </a:rPr>
                        <a:t>     Functional</a:t>
                      </a:r>
                      <a:r>
                        <a:rPr lang="en-US" altLang="zh-CN" sz="2900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Helvetica"/>
                        </a:rPr>
                        <a:t> Patterns</a:t>
                      </a:r>
                      <a:endParaRPr lang="zh-CN" altLang="en-US" sz="2900" dirty="0">
                        <a:solidFill>
                          <a:srgbClr val="FFFF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Helvetica"/>
                      </a:endParaRPr>
                    </a:p>
                  </a:txBody>
                  <a:tcPr marL="91439" marR="91439" marT="50140" marB="5014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zh-CN" sz="29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Helvetica"/>
                        </a:rPr>
                        <a:t> Functions &amp; Usages</a:t>
                      </a:r>
                      <a:endParaRPr lang="zh-CN" altLang="en-US" sz="2900" dirty="0">
                        <a:solidFill>
                          <a:srgbClr val="FFFF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Helvetica"/>
                      </a:endParaRPr>
                    </a:p>
                  </a:txBody>
                  <a:tcPr marL="91439" marR="91439" marT="50140" marB="50140"/>
                </a:tc>
              </a:tr>
              <a:tr h="1020337">
                <a:tc>
                  <a:txBody>
                    <a:bodyPr/>
                    <a:lstStyle/>
                    <a:p>
                      <a:pPr marL="457200" indent="-457200">
                        <a:lnSpc>
                          <a:spcPct val="100000"/>
                        </a:lnSpc>
                        <a:spcBef>
                          <a:spcPct val="50000"/>
                        </a:spcBef>
                        <a:buNone/>
                        <a:defRPr/>
                      </a:pPr>
                      <a:r>
                        <a:rPr kumimoji="1" lang="en-US" altLang="zh-CN" sz="2600" dirty="0" smtClean="0">
                          <a:latin typeface="Helvetica"/>
                        </a:rPr>
                        <a:t>1.</a:t>
                      </a:r>
                      <a:r>
                        <a:rPr lang="en-U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600" kern="120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Nothing … as much as …</a:t>
                      </a:r>
                      <a:endParaRPr kumimoji="1" lang="en-US" altLang="zh-CN" sz="2600" b="1" dirty="0">
                        <a:solidFill>
                          <a:schemeClr val="accent1">
                            <a:lumMod val="50000"/>
                          </a:schemeClr>
                        </a:solidFill>
                        <a:latin typeface="Helvetica" pitchFamily="2" charset="0"/>
                        <a:ea typeface="华文楷体" pitchFamily="2" charset="-122"/>
                      </a:endParaRPr>
                    </a:p>
                  </a:txBody>
                  <a:tcPr marL="91439" marR="91439" marT="50140" marB="5014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ct val="50000"/>
                        </a:spcBef>
                        <a:defRPr/>
                      </a:pPr>
                      <a:r>
                        <a:rPr kumimoji="1" lang="zh-CN" altLang="en-US" sz="26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否定比较级，用于表达</a:t>
                      </a:r>
                      <a:r>
                        <a:rPr kumimoji="1" lang="en-US" altLang="en-US" sz="26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“</a:t>
                      </a:r>
                      <a:r>
                        <a:rPr kumimoji="1" lang="zh-CN" altLang="en-US" sz="26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最</a:t>
                      </a:r>
                      <a:r>
                        <a:rPr kumimoji="1" lang="en-US" altLang="en-US" sz="26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……”</a:t>
                      </a:r>
                      <a:r>
                        <a:rPr kumimoji="1" lang="zh-CN" altLang="en-US" sz="26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。</a:t>
                      </a:r>
                      <a:endParaRPr kumimoji="1" lang="en-US" altLang="zh-CN" sz="2600" kern="1200" dirty="0">
                        <a:solidFill>
                          <a:schemeClr val="dk1"/>
                        </a:solidFill>
                        <a:latin typeface="华文楷体" pitchFamily="2" charset="-122"/>
                        <a:ea typeface="华文楷体" pitchFamily="2" charset="-122"/>
                        <a:cs typeface="+mn-cs"/>
                      </a:endParaRPr>
                    </a:p>
                  </a:txBody>
                  <a:tcPr marL="91439" marR="91439" marT="50140" marB="50140" anchor="ctr"/>
                </a:tc>
              </a:tr>
              <a:tr h="1685188">
                <a:tc>
                  <a:txBody>
                    <a:bodyPr/>
                    <a:lstStyle/>
                    <a:p>
                      <a:pPr marL="358775" indent="-358775">
                        <a:lnSpc>
                          <a:spcPct val="100000"/>
                        </a:lnSpc>
                      </a:pPr>
                      <a:r>
                        <a:rPr lang="en-US" sz="2600" kern="120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2. As sb. did </a:t>
                      </a:r>
                      <a:r>
                        <a:rPr lang="en-US" sz="2600" kern="1200" dirty="0" err="1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sth</a:t>
                      </a:r>
                      <a:r>
                        <a:rPr lang="en-US" sz="2600" kern="120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., sb. realize something incredible / provoking / important: sb. no longer …</a:t>
                      </a:r>
                      <a:endParaRPr lang="zh-CN" altLang="en-US" sz="2600" kern="1200" dirty="0">
                        <a:solidFill>
                          <a:schemeClr val="dk1"/>
                        </a:solidFill>
                        <a:latin typeface="Helvetica" pitchFamily="2" charset="0"/>
                        <a:ea typeface="+mn-ea"/>
                        <a:cs typeface="+mn-cs"/>
                      </a:endParaRPr>
                    </a:p>
                  </a:txBody>
                  <a:tcPr marL="91439" marR="91439" marT="50140" marB="5014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sz="26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用于表达</a:t>
                      </a:r>
                      <a:r>
                        <a:rPr kumimoji="1" lang="en-US" altLang="en-US" sz="26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“</a:t>
                      </a:r>
                      <a:r>
                        <a:rPr kumimoji="1" lang="zh-CN" altLang="en-US" sz="26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某人对某些事的反思</a:t>
                      </a:r>
                      <a:r>
                        <a:rPr kumimoji="1" lang="en-US" altLang="en-US" sz="26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”</a:t>
                      </a:r>
                      <a:r>
                        <a:rPr kumimoji="1" lang="zh-CN" altLang="en-US" sz="26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。</a:t>
                      </a:r>
                      <a:endParaRPr kumimoji="1" lang="zh-CN" altLang="en-US" sz="2600" kern="1200" dirty="0">
                        <a:solidFill>
                          <a:schemeClr val="dk1"/>
                        </a:solidFill>
                        <a:latin typeface="华文楷体" pitchFamily="2" charset="-122"/>
                        <a:ea typeface="华文楷体" pitchFamily="2" charset="-122"/>
                        <a:cs typeface="+mn-cs"/>
                      </a:endParaRPr>
                    </a:p>
                  </a:txBody>
                  <a:tcPr marL="91439" marR="91439" marT="50140" marB="50140" anchor="ctr"/>
                </a:tc>
              </a:tr>
              <a:tr h="1242161">
                <a:tc>
                  <a:txBody>
                    <a:bodyPr/>
                    <a:lstStyle/>
                    <a:p>
                      <a:pPr marL="358775" marR="0" indent="-358775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2600" kern="120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3. Adj. as sb. was, sb. / </a:t>
                      </a:r>
                      <a:r>
                        <a:rPr lang="en-US" altLang="en-US" sz="2600" kern="1200" dirty="0" err="1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sth</a:t>
                      </a:r>
                      <a:r>
                        <a:rPr lang="en-US" altLang="en-US" sz="2600" kern="1200" dirty="0" smtClean="0">
                          <a:solidFill>
                            <a:schemeClr val="dk1"/>
                          </a:solidFill>
                          <a:latin typeface="Helvetica" pitchFamily="2" charset="0"/>
                          <a:ea typeface="+mn-ea"/>
                          <a:cs typeface="+mn-cs"/>
                        </a:rPr>
                        <a:t>. had never looked adj.</a:t>
                      </a:r>
                      <a:endParaRPr lang="zh-CN" altLang="en-US" sz="2600" kern="1200" dirty="0" smtClean="0">
                        <a:solidFill>
                          <a:schemeClr val="dk1"/>
                        </a:solidFill>
                        <a:latin typeface="Helvetica" pitchFamily="2" charset="0"/>
                        <a:ea typeface="+mn-ea"/>
                        <a:cs typeface="+mn-cs"/>
                      </a:endParaRPr>
                    </a:p>
                  </a:txBody>
                  <a:tcPr marL="68579" marR="68579" marT="0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sz="26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用于表达</a:t>
                      </a:r>
                      <a:r>
                        <a:rPr kumimoji="1" lang="en-US" altLang="en-US" sz="26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“</a:t>
                      </a:r>
                      <a:r>
                        <a:rPr kumimoji="1" lang="zh-CN" altLang="en-US" sz="26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某人对某事或某人新的看法</a:t>
                      </a:r>
                      <a:r>
                        <a:rPr kumimoji="1" lang="en-US" altLang="en-US" sz="26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”</a:t>
                      </a:r>
                      <a:r>
                        <a:rPr kumimoji="1" lang="zh-CN" altLang="en-US" sz="2600" kern="1200" dirty="0" smtClean="0">
                          <a:solidFill>
                            <a:schemeClr val="dk1"/>
                          </a:solidFill>
                          <a:latin typeface="华文楷体" pitchFamily="2" charset="-122"/>
                          <a:ea typeface="华文楷体" pitchFamily="2" charset="-122"/>
                          <a:cs typeface="+mn-cs"/>
                        </a:rPr>
                        <a:t>。</a:t>
                      </a:r>
                    </a:p>
                  </a:txBody>
                  <a:tcPr marL="68579" marR="68579" marT="0" marB="0" anchor="ctr"/>
                </a:tc>
              </a:tr>
            </a:tbl>
          </a:graphicData>
        </a:graphic>
      </p:graphicFrame>
      <p:grpSp>
        <p:nvGrpSpPr>
          <p:cNvPr id="54292" name="组合 4"/>
          <p:cNvGrpSpPr>
            <a:grpSpLocks/>
          </p:cNvGrpSpPr>
          <p:nvPr/>
        </p:nvGrpSpPr>
        <p:grpSpPr bwMode="auto">
          <a:xfrm>
            <a:off x="1588" y="-26988"/>
            <a:ext cx="7443787" cy="1152526"/>
            <a:chOff x="-14288" y="-27384"/>
            <a:chExt cx="7444331" cy="1152525"/>
          </a:xfrm>
        </p:grpSpPr>
        <p:pic>
          <p:nvPicPr>
            <p:cNvPr id="54293" name="Picture 2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14288" y="-27384"/>
              <a:ext cx="4014784" cy="1152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7" name="TextBox 6">
              <a:hlinkClick r:id="rId4" action="ppaction://hlinksldjump"/>
            </p:cNvPr>
            <p:cNvSpPr txBox="1"/>
            <p:nvPr/>
          </p:nvSpPr>
          <p:spPr>
            <a:xfrm>
              <a:off x="192102" y="471092"/>
              <a:ext cx="2508433" cy="43021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2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mic Sans MS" pitchFamily="66" charset="0"/>
                  <a:ea typeface="+mn-ea"/>
                </a:rPr>
                <a:t>Language focus</a:t>
              </a:r>
              <a:endParaRPr lang="zh-CN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  <a:ea typeface="+mn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130977" y="559991"/>
              <a:ext cx="3299066" cy="4921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600" b="1" dirty="0">
                  <a:solidFill>
                    <a:schemeClr val="accent6">
                      <a:lumMod val="75000"/>
                    </a:schemeClr>
                  </a:solidFill>
                  <a:latin typeface="Helvetica"/>
                </a:rPr>
                <a:t>Functional patterns</a:t>
              </a:r>
              <a:endParaRPr lang="zh-CN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7377</TotalTime>
  <Words>1361</Words>
  <Application>Microsoft Office PowerPoint</Application>
  <PresentationFormat>全屏显示(4:3)</PresentationFormat>
  <Paragraphs>196</Paragraphs>
  <Slides>23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23</vt:i4>
      </vt:variant>
    </vt:vector>
  </HeadingPairs>
  <TitlesOfParts>
    <vt:vector size="45" baseType="lpstr">
      <vt:lpstr>Arial</vt:lpstr>
      <vt:lpstr>宋体</vt:lpstr>
      <vt:lpstr>楷体_GB2312</vt:lpstr>
      <vt:lpstr>Gulim</vt:lpstr>
      <vt:lpstr>Bodoni MT Condensed</vt:lpstr>
      <vt:lpstr>楷体</vt:lpstr>
      <vt:lpstr>Times New Roman</vt:lpstr>
      <vt:lpstr>Comic Sans MS</vt:lpstr>
      <vt:lpstr>Helvetica</vt:lpstr>
      <vt:lpstr>Georgia</vt:lpstr>
      <vt:lpstr>Arial Unicode MS</vt:lpstr>
      <vt:lpstr>华文行楷</vt:lpstr>
      <vt:lpstr>Cooper Black</vt:lpstr>
      <vt:lpstr>PMingLiU</vt:lpstr>
      <vt:lpstr>方正大黑简体</vt:lpstr>
      <vt:lpstr>华文彩云</vt:lpstr>
      <vt:lpstr>Calibri</vt:lpstr>
      <vt:lpstr>华文楷体</vt:lpstr>
      <vt:lpstr>Helvetica Neue</vt:lpstr>
      <vt:lpstr>Office 主题</vt:lpstr>
      <vt:lpstr>1_Office 主题</vt:lpstr>
      <vt:lpstr>2_Office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ad</cp:lastModifiedBy>
  <cp:revision>517</cp:revision>
  <dcterms:modified xsi:type="dcterms:W3CDTF">2016-09-07T07:42:45Z</dcterms:modified>
</cp:coreProperties>
</file>